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notesMasterIdLst>
    <p:notesMasterId r:id="rId26"/>
  </p:notesMasterIdLst>
  <p:sldIdLst>
    <p:sldId id="256" r:id="rId2"/>
    <p:sldId id="309" r:id="rId3"/>
    <p:sldId id="370" r:id="rId4"/>
    <p:sldId id="367" r:id="rId5"/>
    <p:sldId id="327" r:id="rId6"/>
    <p:sldId id="368" r:id="rId7"/>
    <p:sldId id="371" r:id="rId8"/>
    <p:sldId id="387" r:id="rId9"/>
    <p:sldId id="373" r:id="rId10"/>
    <p:sldId id="374" r:id="rId11"/>
    <p:sldId id="375" r:id="rId12"/>
    <p:sldId id="376" r:id="rId13"/>
    <p:sldId id="366" r:id="rId14"/>
    <p:sldId id="377" r:id="rId15"/>
    <p:sldId id="379" r:id="rId16"/>
    <p:sldId id="380" r:id="rId17"/>
    <p:sldId id="382" r:id="rId18"/>
    <p:sldId id="383" r:id="rId19"/>
    <p:sldId id="384" r:id="rId20"/>
    <p:sldId id="385" r:id="rId21"/>
    <p:sldId id="386" r:id="rId22"/>
    <p:sldId id="351" r:id="rId23"/>
    <p:sldId id="381" r:id="rId24"/>
    <p:sldId id="33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9" autoAdjust="0"/>
    <p:restoredTop sz="94624"/>
  </p:normalViewPr>
  <p:slideViewPr>
    <p:cSldViewPr snapToGrid="0" snapToObjects="1">
      <p:cViewPr varScale="1">
        <p:scale>
          <a:sx n="68" d="100"/>
          <a:sy n="68" d="100"/>
        </p:scale>
        <p:origin x="4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595F7-AF71-4D1C-907A-FB725C08EFD9}"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AF057-14A9-4478-82C8-291EF05CCBDC}" type="slidenum">
              <a:rPr lang="en-US" smtClean="0"/>
              <a:t>‹#›</a:t>
            </a:fld>
            <a:endParaRPr lang="en-US"/>
          </a:p>
        </p:txBody>
      </p:sp>
    </p:spTree>
    <p:extLst>
      <p:ext uri="{BB962C8B-B14F-4D97-AF65-F5344CB8AC3E}">
        <p14:creationId xmlns:p14="http://schemas.microsoft.com/office/powerpoint/2010/main" val="216197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AF057-14A9-4478-82C8-291EF05CCBDC}" type="slidenum">
              <a:rPr lang="en-US" smtClean="0"/>
              <a:t>1</a:t>
            </a:fld>
            <a:endParaRPr lang="en-US"/>
          </a:p>
        </p:txBody>
      </p:sp>
    </p:spTree>
    <p:extLst>
      <p:ext uri="{BB962C8B-B14F-4D97-AF65-F5344CB8AC3E}">
        <p14:creationId xmlns:p14="http://schemas.microsoft.com/office/powerpoint/2010/main" val="306290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CTFC is a successor organization to the ICWA Compliance Task Force… with a  BIG mission and a lot of work ahead. </a:t>
            </a:r>
          </a:p>
        </p:txBody>
      </p:sp>
      <p:sp>
        <p:nvSpPr>
          <p:cNvPr id="4" name="Slide Number Placeholder 3"/>
          <p:cNvSpPr>
            <a:spLocks noGrp="1"/>
          </p:cNvSpPr>
          <p:nvPr>
            <p:ph type="sldNum" sz="quarter" idx="5"/>
          </p:nvPr>
        </p:nvSpPr>
        <p:spPr/>
        <p:txBody>
          <a:bodyPr/>
          <a:lstStyle/>
          <a:p>
            <a:fld id="{4FAAF057-14A9-4478-82C8-291EF05CCBDC}" type="slidenum">
              <a:rPr lang="en-US" smtClean="0"/>
              <a:t>2</a:t>
            </a:fld>
            <a:endParaRPr lang="en-US"/>
          </a:p>
        </p:txBody>
      </p:sp>
    </p:spTree>
    <p:extLst>
      <p:ext uri="{BB962C8B-B14F-4D97-AF65-F5344CB8AC3E}">
        <p14:creationId xmlns:p14="http://schemas.microsoft.com/office/powerpoint/2010/main" val="22744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with state agencies, legislation </a:t>
            </a:r>
          </a:p>
        </p:txBody>
      </p:sp>
      <p:sp>
        <p:nvSpPr>
          <p:cNvPr id="4" name="Slide Number Placeholder 3"/>
          <p:cNvSpPr>
            <a:spLocks noGrp="1"/>
          </p:cNvSpPr>
          <p:nvPr>
            <p:ph type="sldNum" sz="quarter" idx="5"/>
          </p:nvPr>
        </p:nvSpPr>
        <p:spPr/>
        <p:txBody>
          <a:bodyPr/>
          <a:lstStyle/>
          <a:p>
            <a:fld id="{4FAAF057-14A9-4478-82C8-291EF05CCBDC}" type="slidenum">
              <a:rPr lang="en-US" smtClean="0"/>
              <a:t>3</a:t>
            </a:fld>
            <a:endParaRPr lang="en-US"/>
          </a:p>
        </p:txBody>
      </p:sp>
    </p:spTree>
    <p:extLst>
      <p:ext uri="{BB962C8B-B14F-4D97-AF65-F5344CB8AC3E}">
        <p14:creationId xmlns:p14="http://schemas.microsoft.com/office/powerpoint/2010/main" val="366160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legislative support there was for 3176 – a lot of authors. CTFC actively engaged. Tried as hard as we could to stay within the focus of the 2016 ICWA regulations.   </a:t>
            </a:r>
          </a:p>
        </p:txBody>
      </p:sp>
      <p:sp>
        <p:nvSpPr>
          <p:cNvPr id="4" name="Slide Number Placeholder 3"/>
          <p:cNvSpPr>
            <a:spLocks noGrp="1"/>
          </p:cNvSpPr>
          <p:nvPr>
            <p:ph type="sldNum" sz="quarter" idx="10"/>
          </p:nvPr>
        </p:nvSpPr>
        <p:spPr/>
        <p:txBody>
          <a:bodyPr/>
          <a:lstStyle/>
          <a:p>
            <a:fld id="{4FAAF057-14A9-4478-82C8-291EF05CCBDC}" type="slidenum">
              <a:rPr lang="en-US" smtClean="0"/>
              <a:t>5</a:t>
            </a:fld>
            <a:endParaRPr lang="en-US"/>
          </a:p>
        </p:txBody>
      </p:sp>
    </p:spTree>
    <p:extLst>
      <p:ext uri="{BB962C8B-B14F-4D97-AF65-F5344CB8AC3E}">
        <p14:creationId xmlns:p14="http://schemas.microsoft.com/office/powerpoint/2010/main" val="60267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AF057-14A9-4478-82C8-291EF05CCBDC}" type="slidenum">
              <a:rPr lang="en-US" smtClean="0"/>
              <a:t>7</a:t>
            </a:fld>
            <a:endParaRPr lang="en-US"/>
          </a:p>
        </p:txBody>
      </p:sp>
    </p:spTree>
    <p:extLst>
      <p:ext uri="{BB962C8B-B14F-4D97-AF65-F5344CB8AC3E}">
        <p14:creationId xmlns:p14="http://schemas.microsoft.com/office/powerpoint/2010/main" val="145232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AAF057-14A9-4478-82C8-291EF05CCBDC}" type="slidenum">
              <a:rPr lang="en-US" smtClean="0"/>
              <a:t>24</a:t>
            </a:fld>
            <a:endParaRPr lang="en-US"/>
          </a:p>
        </p:txBody>
      </p:sp>
    </p:spTree>
    <p:extLst>
      <p:ext uri="{BB962C8B-B14F-4D97-AF65-F5344CB8AC3E}">
        <p14:creationId xmlns:p14="http://schemas.microsoft.com/office/powerpoint/2010/main" val="361456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030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86B75A-687E-405C-8A0B-8D00578BA2C3}"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100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586B75A-687E-405C-8A0B-8D00578BA2C3}"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743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90688"/>
            <a:ext cx="10515600" cy="3806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74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987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86B75A-687E-405C-8A0B-8D00578BA2C3}"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862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7"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942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586B75A-687E-405C-8A0B-8D00578BA2C3}" type="datetimeFigureOut">
              <a:rPr lang="en-US" smtClean="0"/>
              <a:pPr/>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9505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02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200" y="151844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333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586B75A-687E-405C-8A0B-8D00578BA2C3}"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3851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3806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199" y="5632453"/>
            <a:ext cx="10515599" cy="10890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officeArt object"/>
          <p:cNvPicPr/>
          <p:nvPr/>
        </p:nvPicPr>
        <p:blipFill>
          <a:blip r:embed="rId13"/>
          <a:srcRect l="1067" t="13463" r="33766"/>
          <a:stretch>
            <a:fillRect/>
          </a:stretch>
        </p:blipFill>
        <p:spPr>
          <a:xfrm>
            <a:off x="838199" y="5632453"/>
            <a:ext cx="10515601" cy="1089024"/>
          </a:xfrm>
          <a:prstGeom prst="rect">
            <a:avLst/>
          </a:prstGeom>
          <a:ln w="12700" cap="flat">
            <a:noFill/>
            <a:miter lim="400000"/>
          </a:ln>
          <a:effectLst/>
        </p:spPr>
      </p:pic>
      <p:pic>
        <p:nvPicPr>
          <p:cNvPr id="8" name="officeArt object"/>
          <p:cNvPicPr/>
          <p:nvPr/>
        </p:nvPicPr>
        <p:blipFill>
          <a:blip r:embed="rId14"/>
          <a:srcRect t="11377" b="11377"/>
          <a:stretch>
            <a:fillRect/>
          </a:stretch>
        </p:blipFill>
        <p:spPr>
          <a:xfrm>
            <a:off x="976401" y="5717362"/>
            <a:ext cx="4752975" cy="769701"/>
          </a:xfrm>
          <a:prstGeom prst="rect">
            <a:avLst/>
          </a:prstGeom>
          <a:ln w="12700" cap="flat">
            <a:noFill/>
            <a:miter lim="400000"/>
          </a:ln>
          <a:effectLst/>
        </p:spPr>
      </p:pic>
      <p:pic>
        <p:nvPicPr>
          <p:cNvPr id="9" name="officeArt object"/>
          <p:cNvPicPr/>
          <p:nvPr/>
        </p:nvPicPr>
        <p:blipFill>
          <a:blip r:embed="rId15"/>
          <a:srcRect t="31841" b="27383"/>
          <a:stretch>
            <a:fillRect/>
          </a:stretch>
        </p:blipFill>
        <p:spPr>
          <a:xfrm>
            <a:off x="9333228" y="5665154"/>
            <a:ext cx="2020570" cy="1056322"/>
          </a:xfrm>
          <a:prstGeom prst="rect">
            <a:avLst/>
          </a:prstGeom>
          <a:ln w="12700" cap="flat">
            <a:noFill/>
            <a:miter lim="400000"/>
          </a:ln>
          <a:effectLst/>
        </p:spPr>
      </p:pic>
    </p:spTree>
    <p:extLst>
      <p:ext uri="{BB962C8B-B14F-4D97-AF65-F5344CB8AC3E}">
        <p14:creationId xmlns:p14="http://schemas.microsoft.com/office/powerpoint/2010/main" val="43223656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2350" y="237797"/>
            <a:ext cx="9648968" cy="5097517"/>
          </a:xfrm>
        </p:spPr>
        <p:txBody>
          <a:bodyPr>
            <a:normAutofit/>
          </a:bodyPr>
          <a:lstStyle/>
          <a:p>
            <a:r>
              <a:rPr lang="en-US" sz="3200" dirty="0">
                <a:latin typeface="Times New Roman" panose="02020603050405020304" pitchFamily="18" charset="0"/>
                <a:cs typeface="Times New Roman" panose="02020603050405020304" pitchFamily="18" charset="0"/>
              </a:rPr>
              <a:t>California Indian Law Association Conference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Graton Resort and Casino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October 4, 2019</a:t>
            </a:r>
            <a:br>
              <a:rPr lang="en-US" sz="3200" dirty="0">
                <a:latin typeface="+mn-lt"/>
                <a:cs typeface="Times New Roman" panose="02020603050405020304" pitchFamily="18" charset="0"/>
              </a:rPr>
            </a:br>
            <a:br>
              <a:rPr lang="en-US" sz="3200" dirty="0">
                <a:latin typeface="+mn-lt"/>
                <a:cs typeface="Times New Roman" panose="02020603050405020304" pitchFamily="18" charset="0"/>
              </a:rPr>
            </a:br>
            <a:r>
              <a:rPr lang="en-US" sz="4000" b="1" i="1" dirty="0">
                <a:latin typeface="+mn-lt"/>
                <a:cs typeface="Times New Roman" panose="02020603050405020304" pitchFamily="18" charset="0"/>
              </a:rPr>
              <a:t>Indian Child Welfare Act</a:t>
            </a:r>
            <a:br>
              <a:rPr lang="en-US" sz="3200" dirty="0">
                <a:latin typeface="+mn-lt"/>
                <a:cs typeface="Times New Roman" panose="02020603050405020304" pitchFamily="18" charset="0"/>
              </a:rPr>
            </a:br>
            <a:br>
              <a:rPr lang="en-US" sz="3200" dirty="0">
                <a:latin typeface="+mn-lt"/>
                <a:cs typeface="Times New Roman" panose="02020603050405020304" pitchFamily="18" charset="0"/>
              </a:rPr>
            </a:br>
            <a:r>
              <a:rPr lang="en-US" sz="2400" dirty="0">
                <a:latin typeface="+mn-lt"/>
                <a:cs typeface="Times New Roman" panose="02020603050405020304" pitchFamily="18" charset="0"/>
              </a:rPr>
              <a:t>Delia M. Sharpe, Executive Director</a:t>
            </a:r>
            <a:br>
              <a:rPr lang="en-US" sz="2400" dirty="0">
                <a:latin typeface="+mn-lt"/>
                <a:cs typeface="Times New Roman" panose="02020603050405020304" pitchFamily="18" charset="0"/>
              </a:rPr>
            </a:br>
            <a:r>
              <a:rPr lang="en-US" sz="2400" dirty="0">
                <a:latin typeface="+mn-lt"/>
                <a:cs typeface="Times New Roman" panose="02020603050405020304" pitchFamily="18" charset="0"/>
              </a:rPr>
              <a:t>Kimberly </a:t>
            </a:r>
            <a:r>
              <a:rPr lang="en-US" sz="2400" dirty="0" err="1">
                <a:latin typeface="+mn-lt"/>
                <a:cs typeface="Times New Roman" panose="02020603050405020304" pitchFamily="18" charset="0"/>
              </a:rPr>
              <a:t>Cluff</a:t>
            </a:r>
            <a:r>
              <a:rPr lang="en-US" sz="2400" dirty="0">
                <a:latin typeface="+mn-lt"/>
                <a:cs typeface="Times New Roman" panose="02020603050405020304" pitchFamily="18" charset="0"/>
              </a:rPr>
              <a:t>, In-House Counsel Morongo Band of Mission Indians</a:t>
            </a:r>
            <a:br>
              <a:rPr lang="en-US" sz="2400" dirty="0">
                <a:latin typeface="+mn-lt"/>
                <a:cs typeface="Times New Roman" panose="02020603050405020304" pitchFamily="18" charset="0"/>
              </a:rPr>
            </a:br>
            <a:r>
              <a:rPr lang="en-US" sz="2400" dirty="0">
                <a:latin typeface="+mn-lt"/>
                <a:cs typeface="Times New Roman" panose="02020603050405020304" pitchFamily="18" charset="0"/>
              </a:rPr>
              <a:t>California Tribal Families Coalition </a:t>
            </a:r>
            <a:br>
              <a:rPr lang="en-US" sz="2400" dirty="0">
                <a:latin typeface="+mn-lt"/>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489961"/>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0E0C-832A-D34A-9113-2C6DF504EC80}"/>
              </a:ext>
            </a:extLst>
          </p:cNvPr>
          <p:cNvSpPr>
            <a:spLocks noGrp="1"/>
          </p:cNvSpPr>
          <p:nvPr>
            <p:ph type="title"/>
          </p:nvPr>
        </p:nvSpPr>
        <p:spPr/>
        <p:txBody>
          <a:bodyPr/>
          <a:lstStyle/>
          <a:p>
            <a:r>
              <a:rPr lang="en-US" dirty="0"/>
              <a:t>AB 686 (Waldron) </a:t>
            </a:r>
          </a:p>
        </p:txBody>
      </p:sp>
      <p:sp>
        <p:nvSpPr>
          <p:cNvPr id="3" name="Content Placeholder 2">
            <a:extLst>
              <a:ext uri="{FF2B5EF4-FFF2-40B4-BE49-F238E27FC236}">
                <a16:creationId xmlns:a16="http://schemas.microsoft.com/office/drawing/2014/main" id="{66388A8F-E154-634B-9E4C-8AAB640D968E}"/>
              </a:ext>
            </a:extLst>
          </p:cNvPr>
          <p:cNvSpPr>
            <a:spLocks noGrp="1"/>
          </p:cNvSpPr>
          <p:nvPr>
            <p:ph idx="1"/>
          </p:nvPr>
        </p:nvSpPr>
        <p:spPr/>
        <p:txBody>
          <a:bodyPr/>
          <a:lstStyle/>
          <a:p>
            <a:r>
              <a:rPr lang="en-US" dirty="0"/>
              <a:t>Seeks to increases ICWA compliance by: </a:t>
            </a:r>
          </a:p>
          <a:p>
            <a:pPr marL="0" indent="0">
              <a:buNone/>
            </a:pPr>
            <a:endParaRPr lang="en-US" dirty="0"/>
          </a:p>
          <a:p>
            <a:pPr marL="514350" indent="-514350">
              <a:buAutoNum type="arabicPeriod"/>
            </a:pPr>
            <a:r>
              <a:rPr lang="en-US" dirty="0"/>
              <a:t>clarifying placement approval standards for Indian children. </a:t>
            </a:r>
          </a:p>
          <a:p>
            <a:pPr marL="0" indent="0">
              <a:buNone/>
            </a:pPr>
            <a:endParaRPr lang="en-US" dirty="0"/>
          </a:p>
          <a:p>
            <a:pPr marL="0" indent="0">
              <a:buNone/>
            </a:pPr>
            <a:r>
              <a:rPr lang="en-US" dirty="0"/>
              <a:t>2. ensuring that Indian tribes can fully participate in ICWA cases by ensuring access to telephonic or other computerized or electronic remote access options for court appearances, at no cost. </a:t>
            </a:r>
          </a:p>
          <a:p>
            <a:endParaRPr lang="en-US" dirty="0"/>
          </a:p>
        </p:txBody>
      </p:sp>
    </p:spTree>
    <p:extLst>
      <p:ext uri="{BB962C8B-B14F-4D97-AF65-F5344CB8AC3E}">
        <p14:creationId xmlns:p14="http://schemas.microsoft.com/office/powerpoint/2010/main" val="204830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3666-56C7-E84D-AB25-9B6264420B50}"/>
              </a:ext>
            </a:extLst>
          </p:cNvPr>
          <p:cNvSpPr>
            <a:spLocks noGrp="1"/>
          </p:cNvSpPr>
          <p:nvPr>
            <p:ph type="title"/>
          </p:nvPr>
        </p:nvSpPr>
        <p:spPr/>
        <p:txBody>
          <a:bodyPr/>
          <a:lstStyle/>
          <a:p>
            <a:r>
              <a:rPr lang="en-US" dirty="0"/>
              <a:t>ICWA Bill Authors</a:t>
            </a:r>
          </a:p>
        </p:txBody>
      </p:sp>
      <p:sp>
        <p:nvSpPr>
          <p:cNvPr id="3" name="Content Placeholder 2">
            <a:extLst>
              <a:ext uri="{FF2B5EF4-FFF2-40B4-BE49-F238E27FC236}">
                <a16:creationId xmlns:a16="http://schemas.microsoft.com/office/drawing/2014/main" id="{78935BCF-0A92-0A46-9A28-6697B5206379}"/>
              </a:ext>
            </a:extLst>
          </p:cNvPr>
          <p:cNvSpPr>
            <a:spLocks noGrp="1"/>
          </p:cNvSpPr>
          <p:nvPr>
            <p:ph idx="1"/>
          </p:nvPr>
        </p:nvSpPr>
        <p:spPr/>
        <p:txBody>
          <a:bodyPr/>
          <a:lstStyle/>
          <a:p>
            <a:r>
              <a:rPr lang="en-US" dirty="0"/>
              <a:t>James Ramos (San Manuel), joint author</a:t>
            </a:r>
          </a:p>
          <a:p>
            <a:r>
              <a:rPr lang="en-US" dirty="0"/>
              <a:t>Eloise Reyes, principal co-author</a:t>
            </a:r>
          </a:p>
          <a:p>
            <a:r>
              <a:rPr lang="en-US" dirty="0"/>
              <a:t>Marie Waldron, principal co-author </a:t>
            </a:r>
          </a:p>
        </p:txBody>
      </p:sp>
    </p:spTree>
    <p:extLst>
      <p:ext uri="{BB962C8B-B14F-4D97-AF65-F5344CB8AC3E}">
        <p14:creationId xmlns:p14="http://schemas.microsoft.com/office/powerpoint/2010/main" val="2858515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7672-5ECE-FE48-A2F3-0D68058625E7}"/>
              </a:ext>
            </a:extLst>
          </p:cNvPr>
          <p:cNvSpPr>
            <a:spLocks noGrp="1"/>
          </p:cNvSpPr>
          <p:nvPr>
            <p:ph type="title"/>
          </p:nvPr>
        </p:nvSpPr>
        <p:spPr/>
        <p:txBody>
          <a:bodyPr/>
          <a:lstStyle/>
          <a:p>
            <a:r>
              <a:rPr lang="en-US" dirty="0"/>
              <a:t>Tribal Youth Diversion Program</a:t>
            </a:r>
          </a:p>
        </p:txBody>
      </p:sp>
      <p:sp>
        <p:nvSpPr>
          <p:cNvPr id="3" name="Content Placeholder 2">
            <a:extLst>
              <a:ext uri="{FF2B5EF4-FFF2-40B4-BE49-F238E27FC236}">
                <a16:creationId xmlns:a16="http://schemas.microsoft.com/office/drawing/2014/main" id="{048A6F66-309B-B640-AA34-F7C2A2BB6E9B}"/>
              </a:ext>
            </a:extLst>
          </p:cNvPr>
          <p:cNvSpPr>
            <a:spLocks noGrp="1"/>
          </p:cNvSpPr>
          <p:nvPr>
            <p:ph idx="1"/>
          </p:nvPr>
        </p:nvSpPr>
        <p:spPr/>
        <p:txBody>
          <a:bodyPr/>
          <a:lstStyle/>
          <a:p>
            <a:r>
              <a:rPr lang="en-US" dirty="0"/>
              <a:t>$10 million dollars to keep tribal youth across the state out of the juvenile justice system</a:t>
            </a:r>
          </a:p>
          <a:p>
            <a:endParaRPr lang="en-US" dirty="0"/>
          </a:p>
          <a:p>
            <a:r>
              <a:rPr lang="en-US" dirty="0"/>
              <a:t>Last year only $1 million was funded to cover about $8 million in tribal grant application </a:t>
            </a:r>
          </a:p>
          <a:p>
            <a:pPr marL="0" indent="0">
              <a:buNone/>
            </a:pPr>
            <a:endParaRPr lang="en-US" dirty="0"/>
          </a:p>
          <a:p>
            <a:r>
              <a:rPr lang="en-US" dirty="0"/>
              <a:t>Goal is to fund all 2019 applications and ask for additional funds next year</a:t>
            </a:r>
          </a:p>
        </p:txBody>
      </p:sp>
    </p:spTree>
    <p:extLst>
      <p:ext uri="{BB962C8B-B14F-4D97-AF65-F5344CB8AC3E}">
        <p14:creationId xmlns:p14="http://schemas.microsoft.com/office/powerpoint/2010/main" val="198769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1B6F-C967-3947-AE24-D32C28398F6B}"/>
              </a:ext>
            </a:extLst>
          </p:cNvPr>
          <p:cNvSpPr>
            <a:spLocks noGrp="1"/>
          </p:cNvSpPr>
          <p:nvPr>
            <p:ph type="title"/>
          </p:nvPr>
        </p:nvSpPr>
        <p:spPr/>
        <p:txBody>
          <a:bodyPr/>
          <a:lstStyle/>
          <a:p>
            <a:r>
              <a:rPr lang="en-US" dirty="0"/>
              <a:t>2019-2010 Priority Setting</a:t>
            </a:r>
          </a:p>
        </p:txBody>
      </p:sp>
      <p:sp>
        <p:nvSpPr>
          <p:cNvPr id="3" name="Content Placeholder 2">
            <a:extLst>
              <a:ext uri="{FF2B5EF4-FFF2-40B4-BE49-F238E27FC236}">
                <a16:creationId xmlns:a16="http://schemas.microsoft.com/office/drawing/2014/main" id="{2AE86DDB-5601-C744-A9C4-378944246E45}"/>
              </a:ext>
            </a:extLst>
          </p:cNvPr>
          <p:cNvSpPr>
            <a:spLocks noGrp="1"/>
          </p:cNvSpPr>
          <p:nvPr>
            <p:ph idx="1"/>
          </p:nvPr>
        </p:nvSpPr>
        <p:spPr/>
        <p:txBody>
          <a:bodyPr/>
          <a:lstStyle/>
          <a:p>
            <a:pPr marL="0" indent="0">
              <a:buNone/>
            </a:pPr>
            <a:endParaRPr lang="en-US" dirty="0"/>
          </a:p>
          <a:p>
            <a:pPr marL="0" indent="0">
              <a:buNone/>
            </a:pPr>
            <a:r>
              <a:rPr lang="en-US" dirty="0"/>
              <a:t>California ICWA Compliance Task Force Report:</a:t>
            </a:r>
          </a:p>
          <a:p>
            <a:pPr marL="0" indent="0">
              <a:buNone/>
            </a:pPr>
            <a:endParaRPr lang="en-US" dirty="0"/>
          </a:p>
          <a:p>
            <a:pPr marL="0" indent="0">
              <a:buNone/>
            </a:pPr>
            <a:r>
              <a:rPr lang="en-US" dirty="0"/>
              <a:t>[A]s we near the 40th anniversary of the ICWA, we must hold ourselves to a higher standard so we do not look back on only incremental progress, but look forward to achieve the articulated national and state policies to protect Indian children and preserve Indian tribes through compliance with this landmark legislation.</a:t>
            </a:r>
          </a:p>
          <a:p>
            <a:endParaRPr lang="en-US" dirty="0"/>
          </a:p>
        </p:txBody>
      </p:sp>
    </p:spTree>
    <p:extLst>
      <p:ext uri="{BB962C8B-B14F-4D97-AF65-F5344CB8AC3E}">
        <p14:creationId xmlns:p14="http://schemas.microsoft.com/office/powerpoint/2010/main" val="262442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A52D-C300-9140-A16F-38E98B25DD6B}"/>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67CD401F-580B-814C-B50A-F8EC6A7213A6}"/>
              </a:ext>
            </a:extLst>
          </p:cNvPr>
          <p:cNvSpPr>
            <a:spLocks noGrp="1"/>
          </p:cNvSpPr>
          <p:nvPr>
            <p:ph idx="1"/>
          </p:nvPr>
        </p:nvSpPr>
        <p:spPr/>
        <p:txBody>
          <a:bodyPr/>
          <a:lstStyle/>
          <a:p>
            <a:r>
              <a:rPr lang="en-US" dirty="0"/>
              <a:t>Collaborative solutions</a:t>
            </a:r>
          </a:p>
          <a:p>
            <a:r>
              <a:rPr lang="en-US" dirty="0"/>
              <a:t>Legislative solutions</a:t>
            </a:r>
          </a:p>
          <a:p>
            <a:r>
              <a:rPr lang="en-US" dirty="0"/>
              <a:t>Tribal infrastructure development </a:t>
            </a:r>
          </a:p>
          <a:p>
            <a:r>
              <a:rPr lang="en-US" dirty="0"/>
              <a:t>Complaints to the California Attorney General’s Office</a:t>
            </a:r>
          </a:p>
        </p:txBody>
      </p:sp>
    </p:spTree>
    <p:extLst>
      <p:ext uri="{BB962C8B-B14F-4D97-AF65-F5344CB8AC3E}">
        <p14:creationId xmlns:p14="http://schemas.microsoft.com/office/powerpoint/2010/main" val="293789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3DD8-0FEC-AF49-8F7E-2B33353A70E0}"/>
              </a:ext>
            </a:extLst>
          </p:cNvPr>
          <p:cNvSpPr>
            <a:spLocks noGrp="1"/>
          </p:cNvSpPr>
          <p:nvPr>
            <p:ph type="title"/>
          </p:nvPr>
        </p:nvSpPr>
        <p:spPr/>
        <p:txBody>
          <a:bodyPr/>
          <a:lstStyle/>
          <a:p>
            <a:r>
              <a:rPr lang="en-US" dirty="0"/>
              <a:t>State – Tribal Agreement</a:t>
            </a:r>
          </a:p>
        </p:txBody>
      </p:sp>
      <p:sp>
        <p:nvSpPr>
          <p:cNvPr id="3" name="Content Placeholder 2">
            <a:extLst>
              <a:ext uri="{FF2B5EF4-FFF2-40B4-BE49-F238E27FC236}">
                <a16:creationId xmlns:a16="http://schemas.microsoft.com/office/drawing/2014/main" id="{28E4700F-BE57-334C-A259-4AE1224262F3}"/>
              </a:ext>
            </a:extLst>
          </p:cNvPr>
          <p:cNvSpPr>
            <a:spLocks noGrp="1"/>
          </p:cNvSpPr>
          <p:nvPr>
            <p:ph idx="1"/>
          </p:nvPr>
        </p:nvSpPr>
        <p:spPr/>
        <p:txBody>
          <a:bodyPr/>
          <a:lstStyle/>
          <a:p>
            <a:pPr marL="0" indent="0">
              <a:buNone/>
            </a:pPr>
            <a:r>
              <a:rPr lang="en-US" dirty="0"/>
              <a:t>	A statewide ICWA agreement negotiated with tribes who express 	interest that addresses the specific issues, related to Indian child 	welfare, that are identified by tribes. </a:t>
            </a:r>
          </a:p>
        </p:txBody>
      </p:sp>
    </p:spTree>
    <p:extLst>
      <p:ext uri="{BB962C8B-B14F-4D97-AF65-F5344CB8AC3E}">
        <p14:creationId xmlns:p14="http://schemas.microsoft.com/office/powerpoint/2010/main" val="357508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State – Tribal Agreement</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a:bodyPr>
          <a:lstStyle/>
          <a:p>
            <a:pPr marL="0" indent="0">
              <a:buNone/>
            </a:pPr>
            <a:r>
              <a:rPr lang="en-US" sz="3500" dirty="0"/>
              <a:t>Legal counsel for tribes in ICWA cases</a:t>
            </a:r>
          </a:p>
          <a:p>
            <a:pPr marL="0" indent="0">
              <a:buNone/>
            </a:pPr>
            <a:endParaRPr lang="en-US" sz="3500" dirty="0"/>
          </a:p>
          <a:p>
            <a:pPr marL="0" indent="0">
              <a:buNone/>
            </a:pPr>
            <a:r>
              <a:rPr lang="en-US" sz="3500" dirty="0"/>
              <a:t>	-Tribal Title IV-E Reimbursement</a:t>
            </a:r>
          </a:p>
          <a:p>
            <a:pPr marL="0" indent="0">
              <a:buNone/>
            </a:pPr>
            <a:r>
              <a:rPr lang="en-US" sz="3500" dirty="0"/>
              <a:t>	- Federal Child Welfare Manual Guidance</a:t>
            </a:r>
          </a:p>
        </p:txBody>
      </p:sp>
    </p:spTree>
    <p:extLst>
      <p:ext uri="{BB962C8B-B14F-4D97-AF65-F5344CB8AC3E}">
        <p14:creationId xmlns:p14="http://schemas.microsoft.com/office/powerpoint/2010/main" val="144768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State – Tribal Agreement</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a:bodyPr>
          <a:lstStyle/>
          <a:p>
            <a:pPr fontAlgn="base"/>
            <a:r>
              <a:rPr lang="en-US" b="1" u="sng" dirty="0"/>
              <a:t>Are title IV-E administrative costs for the legal representation provided by agency attorneys and for independent legal representation of children and parents in all stages of foster care related legal proceedings available to tribes and public agencies that have an agreement under section 472(a)(2)(B)(ii) of the Act?</a:t>
            </a:r>
          </a:p>
        </p:txBody>
      </p:sp>
    </p:spTree>
    <p:extLst>
      <p:ext uri="{BB962C8B-B14F-4D97-AF65-F5344CB8AC3E}">
        <p14:creationId xmlns:p14="http://schemas.microsoft.com/office/powerpoint/2010/main" val="117908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State – Tribal Agreement</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lnSpcReduction="10000"/>
          </a:bodyPr>
          <a:lstStyle/>
          <a:p>
            <a:pPr fontAlgn="base"/>
            <a:r>
              <a:rPr lang="en-US" dirty="0"/>
              <a:t>Yes. A title IV-E agency that has an agreement with a tribe or any other public agency under section 472(a)(2)(B)(ii) of the Act may claim title IV-E administrative costs for legal representation provided by tribal or public agency attorneys under the agreement in all stages of foster care related legal proceedings. The title IV-E agency may also claim administrative costs for independent legal representation provided by an attorney for a candidate for title IV-E foster care or a title IV-E eligible child in foster care who is served under the agreement, and the child’s parents, to prepare for and participate in all stages of foster care related legal proceedings.</a:t>
            </a:r>
            <a:endParaRPr lang="en-US" b="1" u="sng" dirty="0"/>
          </a:p>
        </p:txBody>
      </p:sp>
    </p:spTree>
    <p:extLst>
      <p:ext uri="{BB962C8B-B14F-4D97-AF65-F5344CB8AC3E}">
        <p14:creationId xmlns:p14="http://schemas.microsoft.com/office/powerpoint/2010/main" val="213480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Strategy </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a:bodyPr>
          <a:lstStyle/>
          <a:p>
            <a:pPr fontAlgn="base"/>
            <a:r>
              <a:rPr lang="en-US" dirty="0"/>
              <a:t>Cutting edge work</a:t>
            </a:r>
          </a:p>
          <a:p>
            <a:pPr marL="0" indent="0" fontAlgn="base">
              <a:buNone/>
            </a:pPr>
            <a:endParaRPr lang="en-US" dirty="0"/>
          </a:p>
          <a:p>
            <a:pPr fontAlgn="base"/>
            <a:r>
              <a:rPr lang="en-US" dirty="0"/>
              <a:t>Will require tribal leadership commitment </a:t>
            </a:r>
          </a:p>
          <a:p>
            <a:pPr lvl="1" fontAlgn="base"/>
            <a:r>
              <a:rPr lang="en-US" dirty="0"/>
              <a:t>Tribal leader negotiation </a:t>
            </a:r>
          </a:p>
          <a:p>
            <a:pPr lvl="1" fontAlgn="base"/>
            <a:r>
              <a:rPr lang="en-US" dirty="0"/>
              <a:t>Tribal lobbyist effort</a:t>
            </a:r>
          </a:p>
          <a:p>
            <a:pPr lvl="1" fontAlgn="base"/>
            <a:r>
              <a:rPr lang="en-US" dirty="0"/>
              <a:t>Subject matter experts </a:t>
            </a:r>
          </a:p>
          <a:p>
            <a:pPr fontAlgn="base"/>
            <a:endParaRPr lang="en-US" dirty="0"/>
          </a:p>
          <a:p>
            <a:pPr marL="0" indent="0" fontAlgn="base">
              <a:buNone/>
            </a:pPr>
            <a:endParaRPr lang="en-US" b="1" u="sng" dirty="0"/>
          </a:p>
        </p:txBody>
      </p:sp>
    </p:spTree>
    <p:extLst>
      <p:ext uri="{BB962C8B-B14F-4D97-AF65-F5344CB8AC3E}">
        <p14:creationId xmlns:p14="http://schemas.microsoft.com/office/powerpoint/2010/main" val="358864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4639" y="403478"/>
            <a:ext cx="10754436" cy="6247864"/>
          </a:xfrm>
          <a:prstGeom prst="rect">
            <a:avLst/>
          </a:prstGeom>
        </p:spPr>
        <p:txBody>
          <a:bodyPr wrap="square">
            <a:spAutoFit/>
          </a:bodyPr>
          <a:lstStyle/>
          <a:p>
            <a:r>
              <a:rPr lang="en-US" sz="2800" dirty="0">
                <a:latin typeface="+mj-lt"/>
                <a:ea typeface="Times New Roman" charset="0"/>
                <a:cs typeface="Times New Roman" panose="02020603050405020304" pitchFamily="18" charset="0"/>
              </a:rPr>
              <a:t>The 2017 ICWA Compliance Task Force Report identified ICWA violations which emerged most frequently... </a:t>
            </a:r>
          </a:p>
          <a:p>
            <a:endParaRPr lang="en-US" sz="2800" dirty="0">
              <a:latin typeface="Times New Roman" panose="02020603050405020304" pitchFamily="18" charset="0"/>
              <a:ea typeface="Times New Roman" charset="0"/>
              <a:cs typeface="Times New Roman" panose="02020603050405020304" pitchFamily="18" charset="0"/>
            </a:endParaRP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Lack of funding</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Lack of pre-removal remedial services and robust active reunification efforts</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Failure to complete diligent inquiry &amp; notice</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Resistance to tribal court jurisdiction</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Barriers to tribal participation in court processes</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Lack of competency within court systems</a:t>
            </a:r>
          </a:p>
          <a:p>
            <a:pPr marL="457200" indent="-457200">
              <a:buFont typeface="Arial" panose="020B0604020202020204" pitchFamily="34" charset="0"/>
              <a:buChar char="•"/>
            </a:pPr>
            <a:r>
              <a:rPr lang="en-US" sz="2800" dirty="0">
                <a:ea typeface="Times New Roman" charset="0"/>
                <a:cs typeface="Times New Roman" panose="02020603050405020304" pitchFamily="18" charset="0"/>
              </a:rPr>
              <a:t>Deviation from or violation of placement preferences</a:t>
            </a:r>
          </a:p>
          <a:p>
            <a:endParaRPr lang="en-US" sz="2800" dirty="0">
              <a:latin typeface="Times New Roman" panose="02020603050405020304" pitchFamily="18" charset="0"/>
              <a:ea typeface="Times New Roman" charset="0"/>
              <a:cs typeface="Times New Roman" panose="02020603050405020304" pitchFamily="18" charset="0"/>
            </a:endParaRPr>
          </a:p>
          <a:p>
            <a:endParaRPr lang="en-US" sz="2800" dirty="0">
              <a:latin typeface="Times New Roman" panose="02020603050405020304" pitchFamily="18" charset="0"/>
              <a:ea typeface="Times New Roman" charset="0"/>
              <a:cs typeface="Times New Roman" panose="02020603050405020304" pitchFamily="18" charset="0"/>
            </a:endParaRPr>
          </a:p>
          <a:p>
            <a:endParaRPr lang="en-US" dirty="0">
              <a:latin typeface="Arial" charset="0"/>
              <a:ea typeface="Times New Roman" charset="0"/>
            </a:endParaRPr>
          </a:p>
          <a:p>
            <a:endParaRPr lang="en-US" dirty="0"/>
          </a:p>
        </p:txBody>
      </p:sp>
    </p:spTree>
    <p:extLst>
      <p:ext uri="{BB962C8B-B14F-4D97-AF65-F5344CB8AC3E}">
        <p14:creationId xmlns:p14="http://schemas.microsoft.com/office/powerpoint/2010/main" val="3062897585"/>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Appellate Project Work</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a:bodyPr>
          <a:lstStyle/>
          <a:p>
            <a:pPr fontAlgn="base"/>
            <a:r>
              <a:rPr lang="en-US" dirty="0"/>
              <a:t>Support tribes in ICWA appeals</a:t>
            </a:r>
          </a:p>
          <a:p>
            <a:pPr marL="0" indent="0" fontAlgn="base">
              <a:buNone/>
            </a:pPr>
            <a:endParaRPr lang="en-US" dirty="0"/>
          </a:p>
          <a:p>
            <a:pPr fontAlgn="base"/>
            <a:r>
              <a:rPr lang="en-US" dirty="0"/>
              <a:t>File amicus briefs in select cases</a:t>
            </a:r>
          </a:p>
          <a:p>
            <a:pPr marL="0" indent="0" fontAlgn="base">
              <a:buNone/>
            </a:pPr>
            <a:endParaRPr lang="en-US" dirty="0"/>
          </a:p>
          <a:p>
            <a:pPr fontAlgn="base"/>
            <a:r>
              <a:rPr lang="en-US" dirty="0"/>
              <a:t>Encourage appeals to California Supreme Court where appropriate </a:t>
            </a:r>
          </a:p>
          <a:p>
            <a:pPr lvl="1" fontAlgn="base"/>
            <a:r>
              <a:rPr lang="en-US" dirty="0"/>
              <a:t>Rather than just requesting </a:t>
            </a:r>
            <a:r>
              <a:rPr lang="en-US" dirty="0" err="1"/>
              <a:t>depublication</a:t>
            </a:r>
            <a:r>
              <a:rPr lang="en-US" dirty="0"/>
              <a:t> of bad cases</a:t>
            </a:r>
          </a:p>
          <a:p>
            <a:pPr fontAlgn="base"/>
            <a:endParaRPr lang="en-US" dirty="0"/>
          </a:p>
          <a:p>
            <a:pPr marL="0" indent="0" fontAlgn="base">
              <a:buNone/>
            </a:pPr>
            <a:endParaRPr lang="en-US" b="1" u="sng" dirty="0"/>
          </a:p>
        </p:txBody>
      </p:sp>
    </p:spTree>
    <p:extLst>
      <p:ext uri="{BB962C8B-B14F-4D97-AF65-F5344CB8AC3E}">
        <p14:creationId xmlns:p14="http://schemas.microsoft.com/office/powerpoint/2010/main" val="344681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2020 Legislative Ideas</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fontScale="92500" lnSpcReduction="20000"/>
          </a:bodyPr>
          <a:lstStyle/>
          <a:p>
            <a:pPr fontAlgn="base"/>
            <a:r>
              <a:rPr lang="en-US" dirty="0"/>
              <a:t>Clarify Tribal Customary Adoption and Resource Family Approval connection</a:t>
            </a:r>
          </a:p>
          <a:p>
            <a:pPr marL="0" indent="0" fontAlgn="base">
              <a:buNone/>
            </a:pPr>
            <a:endParaRPr lang="en-US" dirty="0"/>
          </a:p>
          <a:p>
            <a:pPr fontAlgn="base"/>
            <a:r>
              <a:rPr lang="en-US" dirty="0"/>
              <a:t>Mandate foster family training that is consistent with tribal social and cultural standards</a:t>
            </a:r>
          </a:p>
          <a:p>
            <a:pPr lvl="1" fontAlgn="base"/>
            <a:r>
              <a:rPr lang="en-US" dirty="0"/>
              <a:t>Would seek to shift funding from CA community colleges to Tribes/Tribal organizations to develop trainings that are offered online or through tribal SS Department.</a:t>
            </a:r>
          </a:p>
          <a:p>
            <a:pPr marL="0" indent="0" fontAlgn="base">
              <a:buNone/>
            </a:pPr>
            <a:endParaRPr lang="en-US" dirty="0"/>
          </a:p>
          <a:p>
            <a:pPr fontAlgn="base"/>
            <a:r>
              <a:rPr lang="en-US" dirty="0"/>
              <a:t>Clarify how Child and Family Teaming occurs where a case involves an Indian child </a:t>
            </a:r>
          </a:p>
          <a:p>
            <a:pPr marL="0" indent="0" fontAlgn="base">
              <a:buNone/>
            </a:pPr>
            <a:endParaRPr lang="en-US" b="1" u="sng" dirty="0"/>
          </a:p>
        </p:txBody>
      </p:sp>
    </p:spTree>
    <p:extLst>
      <p:ext uri="{BB962C8B-B14F-4D97-AF65-F5344CB8AC3E}">
        <p14:creationId xmlns:p14="http://schemas.microsoft.com/office/powerpoint/2010/main" val="36898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DAE9-457E-B743-A28E-D7235E1A9DF0}"/>
              </a:ext>
            </a:extLst>
          </p:cNvPr>
          <p:cNvSpPr>
            <a:spLocks noGrp="1"/>
          </p:cNvSpPr>
          <p:nvPr>
            <p:ph type="title"/>
          </p:nvPr>
        </p:nvSpPr>
        <p:spPr/>
        <p:txBody>
          <a:bodyPr/>
          <a:lstStyle/>
          <a:p>
            <a:r>
              <a:rPr lang="en-US" dirty="0"/>
              <a:t>Tribal Funding</a:t>
            </a:r>
          </a:p>
        </p:txBody>
      </p:sp>
      <p:sp>
        <p:nvSpPr>
          <p:cNvPr id="3" name="Content Placeholder 2">
            <a:extLst>
              <a:ext uri="{FF2B5EF4-FFF2-40B4-BE49-F238E27FC236}">
                <a16:creationId xmlns:a16="http://schemas.microsoft.com/office/drawing/2014/main" id="{0DC013AE-0DD1-DE45-8C42-AF89810840D3}"/>
              </a:ext>
            </a:extLst>
          </p:cNvPr>
          <p:cNvSpPr>
            <a:spLocks noGrp="1"/>
          </p:cNvSpPr>
          <p:nvPr>
            <p:ph idx="1"/>
          </p:nvPr>
        </p:nvSpPr>
        <p:spPr/>
        <p:txBody>
          <a:bodyPr>
            <a:normAutofit fontScale="92500"/>
          </a:bodyPr>
          <a:lstStyle/>
          <a:p>
            <a:r>
              <a:rPr lang="en-US" dirty="0"/>
              <a:t>Funding</a:t>
            </a:r>
          </a:p>
          <a:p>
            <a:pPr lvl="1"/>
            <a:r>
              <a:rPr lang="en-US" dirty="0"/>
              <a:t>Title IV-E Direct agreements</a:t>
            </a:r>
          </a:p>
          <a:p>
            <a:pPr lvl="1"/>
            <a:r>
              <a:rPr lang="en-US" dirty="0"/>
              <a:t>Title IV-E State agreement</a:t>
            </a:r>
          </a:p>
          <a:p>
            <a:pPr lvl="1"/>
            <a:r>
              <a:rPr lang="en-US" dirty="0"/>
              <a:t>Contracts with the state (or county) for services provided to Indian children under the jurisdiction of the state child welfare system. </a:t>
            </a:r>
          </a:p>
          <a:p>
            <a:pPr marL="457200" lvl="1" indent="0">
              <a:buNone/>
            </a:pPr>
            <a:endParaRPr lang="en-US" dirty="0"/>
          </a:p>
          <a:p>
            <a:r>
              <a:rPr lang="en-US" dirty="0"/>
              <a:t>Medicaid billing </a:t>
            </a:r>
          </a:p>
          <a:p>
            <a:endParaRPr lang="en-US" dirty="0"/>
          </a:p>
          <a:p>
            <a:r>
              <a:rPr lang="en-US" dirty="0"/>
              <a:t>Tribal Justice Systems - BIA funding to develop tribal court infrastructure</a:t>
            </a:r>
          </a:p>
        </p:txBody>
      </p:sp>
    </p:spTree>
    <p:extLst>
      <p:ext uri="{BB962C8B-B14F-4D97-AF65-F5344CB8AC3E}">
        <p14:creationId xmlns:p14="http://schemas.microsoft.com/office/powerpoint/2010/main" val="1431769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0A00-7CF7-5245-9F7F-1E300B557D64}"/>
              </a:ext>
            </a:extLst>
          </p:cNvPr>
          <p:cNvSpPr>
            <a:spLocks noGrp="1"/>
          </p:cNvSpPr>
          <p:nvPr>
            <p:ph type="title"/>
          </p:nvPr>
        </p:nvSpPr>
        <p:spPr/>
        <p:txBody>
          <a:bodyPr/>
          <a:lstStyle/>
          <a:p>
            <a:r>
              <a:rPr lang="en-US" dirty="0"/>
              <a:t>2017 ICWA Compliance Task Force Report</a:t>
            </a:r>
          </a:p>
        </p:txBody>
      </p:sp>
      <p:sp>
        <p:nvSpPr>
          <p:cNvPr id="3" name="Content Placeholder 2">
            <a:extLst>
              <a:ext uri="{FF2B5EF4-FFF2-40B4-BE49-F238E27FC236}">
                <a16:creationId xmlns:a16="http://schemas.microsoft.com/office/drawing/2014/main" id="{8C9CFB2B-F2C8-1E44-B719-F44A52224E82}"/>
              </a:ext>
            </a:extLst>
          </p:cNvPr>
          <p:cNvSpPr>
            <a:spLocks noGrp="1"/>
          </p:cNvSpPr>
          <p:nvPr>
            <p:ph idx="1"/>
          </p:nvPr>
        </p:nvSpPr>
        <p:spPr/>
        <p:txBody>
          <a:bodyPr>
            <a:normAutofit lnSpcReduction="10000"/>
          </a:bodyPr>
          <a:lstStyle/>
          <a:p>
            <a:pPr marL="0" indent="0">
              <a:buNone/>
            </a:pPr>
            <a:r>
              <a:rPr lang="en-US" sz="3500" dirty="0"/>
              <a:t>To achieve the promise of the ICWA, there must be more than episodic rallying cries and well-meaning grant cycle initiatives; there must be a vigilant force that demands more than mere lip service to compliance.</a:t>
            </a:r>
          </a:p>
          <a:p>
            <a:pPr marL="0" indent="0">
              <a:buNone/>
            </a:pPr>
            <a:endParaRPr lang="en-US" sz="3500" dirty="0"/>
          </a:p>
          <a:p>
            <a:pPr marL="0" indent="0">
              <a:buNone/>
            </a:pPr>
            <a:endParaRPr lang="en-US" sz="3500" dirty="0"/>
          </a:p>
          <a:p>
            <a:pPr marL="0" indent="0">
              <a:buNone/>
            </a:pPr>
            <a:r>
              <a:rPr lang="en-US" sz="3500" dirty="0"/>
              <a:t>… the task at hand is large</a:t>
            </a:r>
          </a:p>
        </p:txBody>
      </p:sp>
    </p:spTree>
    <p:extLst>
      <p:ext uri="{BB962C8B-B14F-4D97-AF65-F5344CB8AC3E}">
        <p14:creationId xmlns:p14="http://schemas.microsoft.com/office/powerpoint/2010/main" val="1450541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59DE-83F9-AE4B-9EA5-4B32F956FCD9}"/>
              </a:ext>
            </a:extLst>
          </p:cNvPr>
          <p:cNvSpPr>
            <a:spLocks noGrp="1"/>
          </p:cNvSpPr>
          <p:nvPr>
            <p:ph type="title"/>
          </p:nvPr>
        </p:nvSpPr>
        <p:spPr>
          <a:xfrm>
            <a:off x="838200" y="1510325"/>
            <a:ext cx="10515600" cy="2852737"/>
          </a:xfrm>
        </p:spPr>
        <p:txBody>
          <a:bodyPr>
            <a:normAutofit/>
          </a:bodyPr>
          <a:lstStyle/>
          <a:p>
            <a:pPr algn="ctr"/>
            <a:r>
              <a:rPr lang="en-US" b="1" dirty="0"/>
              <a:t>Thank you!</a:t>
            </a:r>
            <a:br>
              <a:rPr lang="en-US" b="1" dirty="0"/>
            </a:br>
            <a:endParaRPr lang="en-US" b="1" dirty="0"/>
          </a:p>
        </p:txBody>
      </p:sp>
    </p:spTree>
    <p:extLst>
      <p:ext uri="{BB962C8B-B14F-4D97-AF65-F5344CB8AC3E}">
        <p14:creationId xmlns:p14="http://schemas.microsoft.com/office/powerpoint/2010/main" val="299295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CD338-92E3-AC44-9787-1B78514025A2}"/>
              </a:ext>
            </a:extLst>
          </p:cNvPr>
          <p:cNvSpPr>
            <a:spLocks noGrp="1"/>
          </p:cNvSpPr>
          <p:nvPr>
            <p:ph idx="1"/>
          </p:nvPr>
        </p:nvSpPr>
        <p:spPr/>
        <p:txBody>
          <a:bodyPr/>
          <a:lstStyle/>
          <a:p>
            <a:r>
              <a:rPr lang="en-US" dirty="0"/>
              <a:t>Initial roadmap for our work has been to push for the implementation of the recommendations contained in the 2017 ICWA Compliance Task Force Report. </a:t>
            </a:r>
          </a:p>
        </p:txBody>
      </p:sp>
    </p:spTree>
    <p:extLst>
      <p:ext uri="{BB962C8B-B14F-4D97-AF65-F5344CB8AC3E}">
        <p14:creationId xmlns:p14="http://schemas.microsoft.com/office/powerpoint/2010/main" val="303001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542B-21B3-F245-B46B-AE6B3D2A7CBA}"/>
              </a:ext>
            </a:extLst>
          </p:cNvPr>
          <p:cNvSpPr>
            <a:spLocks noGrp="1"/>
          </p:cNvSpPr>
          <p:nvPr>
            <p:ph type="title"/>
          </p:nvPr>
        </p:nvSpPr>
        <p:spPr/>
        <p:txBody>
          <a:bodyPr/>
          <a:lstStyle/>
          <a:p>
            <a:r>
              <a:rPr lang="en-US" dirty="0"/>
              <a:t>2018 ICWA Legislation </a:t>
            </a:r>
          </a:p>
        </p:txBody>
      </p:sp>
      <p:sp>
        <p:nvSpPr>
          <p:cNvPr id="3" name="Content Placeholder 2">
            <a:extLst>
              <a:ext uri="{FF2B5EF4-FFF2-40B4-BE49-F238E27FC236}">
                <a16:creationId xmlns:a16="http://schemas.microsoft.com/office/drawing/2014/main" id="{4C046762-1633-E348-BF6F-95F23CED051A}"/>
              </a:ext>
            </a:extLst>
          </p:cNvPr>
          <p:cNvSpPr>
            <a:spLocks noGrp="1"/>
          </p:cNvSpPr>
          <p:nvPr>
            <p:ph idx="1"/>
          </p:nvPr>
        </p:nvSpPr>
        <p:spPr/>
        <p:txBody>
          <a:bodyPr/>
          <a:lstStyle/>
          <a:p>
            <a:r>
              <a:rPr lang="en-US" dirty="0"/>
              <a:t>AB 3176 (Waldron)</a:t>
            </a:r>
          </a:p>
          <a:p>
            <a:r>
              <a:rPr lang="en-US" dirty="0"/>
              <a:t>AB 3047 (Daly)</a:t>
            </a:r>
          </a:p>
          <a:p>
            <a:r>
              <a:rPr lang="en-US" dirty="0"/>
              <a:t>AB 3076 (Reyes)</a:t>
            </a:r>
          </a:p>
        </p:txBody>
      </p:sp>
    </p:spTree>
    <p:extLst>
      <p:ext uri="{BB962C8B-B14F-4D97-AF65-F5344CB8AC3E}">
        <p14:creationId xmlns:p14="http://schemas.microsoft.com/office/powerpoint/2010/main" val="91962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AB 3176? </a:t>
            </a:r>
            <a:endParaRPr lang="en-US" sz="2400"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Tribally-sponsored bill, reflecting a collaborative effort with state and county partners</a:t>
            </a:r>
          </a:p>
          <a:p>
            <a:pPr>
              <a:buFont typeface="Arial" panose="020B0604020202020204" pitchFamily="34" charset="0"/>
              <a:buChar char="•"/>
            </a:pPr>
            <a:endParaRPr lang="en-US" dirty="0"/>
          </a:p>
          <a:p>
            <a:pPr>
              <a:buFont typeface="Arial" panose="020B0604020202020204" pitchFamily="34" charset="0"/>
              <a:buChar char="•"/>
            </a:pPr>
            <a:r>
              <a:rPr lang="en-US" dirty="0"/>
              <a:t>Amends 32 sections of the California Welfare and Institutions Code</a:t>
            </a:r>
          </a:p>
          <a:p>
            <a:pPr marL="0" indent="0">
              <a:buNone/>
            </a:pPr>
            <a:endParaRPr lang="en-US" dirty="0"/>
          </a:p>
          <a:p>
            <a:pPr>
              <a:buFont typeface="Arial" panose="020B0604020202020204" pitchFamily="34" charset="0"/>
              <a:buChar char="•"/>
            </a:pPr>
            <a:r>
              <a:rPr lang="en-US" dirty="0"/>
              <a:t>State law update incorporating the 2016 BIA ICWA regulations into California law</a:t>
            </a:r>
          </a:p>
          <a:p>
            <a:pPr lvl="1">
              <a:buFont typeface="Arial" panose="020B0604020202020204" pitchFamily="34" charset="0"/>
              <a:buChar char="•"/>
            </a:pPr>
            <a:r>
              <a:rPr lang="en-US" dirty="0"/>
              <a:t>2016 BIA ICWA regulations were effective December 2016</a:t>
            </a:r>
          </a:p>
          <a:p>
            <a:pPr marL="0" indent="0">
              <a:buNone/>
            </a:pPr>
            <a:endParaRPr lang="en-US" dirty="0"/>
          </a:p>
          <a:p>
            <a:pPr>
              <a:buFont typeface="Arial" panose="020B0604020202020204" pitchFamily="34" charset="0"/>
              <a:buChar char="•"/>
            </a:pPr>
            <a:r>
              <a:rPr lang="en-US" dirty="0"/>
              <a:t>AB 3176 was effective January 1, 2019</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20887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484A-D19E-A24F-B71A-6FC1F4C6F3A3}"/>
              </a:ext>
            </a:extLst>
          </p:cNvPr>
          <p:cNvSpPr>
            <a:spLocks noGrp="1"/>
          </p:cNvSpPr>
          <p:nvPr>
            <p:ph type="title"/>
          </p:nvPr>
        </p:nvSpPr>
        <p:spPr/>
        <p:txBody>
          <a:bodyPr/>
          <a:lstStyle/>
          <a:p>
            <a:r>
              <a:rPr lang="en-US" dirty="0"/>
              <a:t>AB 3047 (Daly)</a:t>
            </a:r>
          </a:p>
        </p:txBody>
      </p:sp>
      <p:sp>
        <p:nvSpPr>
          <p:cNvPr id="3" name="Content Placeholder 2">
            <a:extLst>
              <a:ext uri="{FF2B5EF4-FFF2-40B4-BE49-F238E27FC236}">
                <a16:creationId xmlns:a16="http://schemas.microsoft.com/office/drawing/2014/main" id="{2C108004-836F-C148-B5DF-54F16929001C}"/>
              </a:ext>
            </a:extLst>
          </p:cNvPr>
          <p:cNvSpPr>
            <a:spLocks noGrp="1"/>
          </p:cNvSpPr>
          <p:nvPr>
            <p:ph idx="1"/>
          </p:nvPr>
        </p:nvSpPr>
        <p:spPr/>
        <p:txBody>
          <a:bodyPr/>
          <a:lstStyle/>
          <a:p>
            <a:r>
              <a:rPr lang="en-US" dirty="0"/>
              <a:t>Provides a fee waiver for out-of-state tribal attorneys using California's pro </a:t>
            </a:r>
            <a:r>
              <a:rPr lang="en-US" dirty="0" err="1"/>
              <a:t>hac</a:t>
            </a:r>
            <a:r>
              <a:rPr lang="en-US" dirty="0"/>
              <a:t> vice process to ensure tribes are rightfully represented in ICWA cases. </a:t>
            </a:r>
          </a:p>
          <a:p>
            <a:pPr marL="0" indent="0">
              <a:buNone/>
            </a:pPr>
            <a:endParaRPr lang="en-US" dirty="0"/>
          </a:p>
        </p:txBody>
      </p:sp>
    </p:spTree>
    <p:extLst>
      <p:ext uri="{BB962C8B-B14F-4D97-AF65-F5344CB8AC3E}">
        <p14:creationId xmlns:p14="http://schemas.microsoft.com/office/powerpoint/2010/main" val="92434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CFAE-29BE-A54A-89AF-A52F2D359CCA}"/>
              </a:ext>
            </a:extLst>
          </p:cNvPr>
          <p:cNvSpPr>
            <a:spLocks noGrp="1"/>
          </p:cNvSpPr>
          <p:nvPr>
            <p:ph type="title"/>
          </p:nvPr>
        </p:nvSpPr>
        <p:spPr/>
        <p:txBody>
          <a:bodyPr/>
          <a:lstStyle/>
          <a:p>
            <a:r>
              <a:rPr lang="en-US" dirty="0"/>
              <a:t>AB 3076 (Reyes)</a:t>
            </a:r>
          </a:p>
        </p:txBody>
      </p:sp>
      <p:sp>
        <p:nvSpPr>
          <p:cNvPr id="3" name="Content Placeholder 2">
            <a:extLst>
              <a:ext uri="{FF2B5EF4-FFF2-40B4-BE49-F238E27FC236}">
                <a16:creationId xmlns:a16="http://schemas.microsoft.com/office/drawing/2014/main" id="{468BBFD6-FC05-D44D-BFD0-2CF8EC923734}"/>
              </a:ext>
            </a:extLst>
          </p:cNvPr>
          <p:cNvSpPr>
            <a:spLocks noGrp="1"/>
          </p:cNvSpPr>
          <p:nvPr>
            <p:ph idx="1"/>
          </p:nvPr>
        </p:nvSpPr>
        <p:spPr/>
        <p:txBody>
          <a:bodyPr/>
          <a:lstStyle/>
          <a:p>
            <a:r>
              <a:rPr lang="en-US" dirty="0"/>
              <a:t>Legal counsel for tribes in ICWA cases</a:t>
            </a:r>
          </a:p>
          <a:p>
            <a:r>
              <a:rPr lang="en-US" dirty="0"/>
              <a:t>Now… AB 685</a:t>
            </a:r>
          </a:p>
          <a:p>
            <a:pPr marL="457200" lvl="1" indent="0">
              <a:buNone/>
            </a:pPr>
            <a:endParaRPr lang="en-US" dirty="0"/>
          </a:p>
          <a:p>
            <a:endParaRPr lang="en-US" dirty="0"/>
          </a:p>
        </p:txBody>
      </p:sp>
    </p:spTree>
    <p:extLst>
      <p:ext uri="{BB962C8B-B14F-4D97-AF65-F5344CB8AC3E}">
        <p14:creationId xmlns:p14="http://schemas.microsoft.com/office/powerpoint/2010/main" val="379950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0CFAE-29BE-A54A-89AF-A52F2D359CCA}"/>
              </a:ext>
            </a:extLst>
          </p:cNvPr>
          <p:cNvSpPr>
            <a:spLocks noGrp="1"/>
          </p:cNvSpPr>
          <p:nvPr>
            <p:ph type="title"/>
          </p:nvPr>
        </p:nvSpPr>
        <p:spPr/>
        <p:txBody>
          <a:bodyPr/>
          <a:lstStyle/>
          <a:p>
            <a:r>
              <a:rPr lang="en-US" dirty="0"/>
              <a:t>2019 ICWA Legislation </a:t>
            </a:r>
          </a:p>
        </p:txBody>
      </p:sp>
      <p:sp>
        <p:nvSpPr>
          <p:cNvPr id="3" name="Content Placeholder 2">
            <a:extLst>
              <a:ext uri="{FF2B5EF4-FFF2-40B4-BE49-F238E27FC236}">
                <a16:creationId xmlns:a16="http://schemas.microsoft.com/office/drawing/2014/main" id="{468BBFD6-FC05-D44D-BFD0-2CF8EC923734}"/>
              </a:ext>
            </a:extLst>
          </p:cNvPr>
          <p:cNvSpPr>
            <a:spLocks noGrp="1"/>
          </p:cNvSpPr>
          <p:nvPr>
            <p:ph idx="1"/>
          </p:nvPr>
        </p:nvSpPr>
        <p:spPr/>
        <p:txBody>
          <a:bodyPr/>
          <a:lstStyle/>
          <a:p>
            <a:r>
              <a:rPr lang="en-US" dirty="0"/>
              <a:t>AB 685 (Reyes)</a:t>
            </a:r>
          </a:p>
          <a:p>
            <a:r>
              <a:rPr lang="en-US" dirty="0"/>
              <a:t>AB 686 (Waldron)</a:t>
            </a:r>
          </a:p>
          <a:p>
            <a:r>
              <a:rPr lang="en-US" dirty="0"/>
              <a:t>Tribal Youth Diversion Funding</a:t>
            </a:r>
          </a:p>
          <a:p>
            <a:endParaRPr lang="en-US" dirty="0"/>
          </a:p>
        </p:txBody>
      </p:sp>
    </p:spTree>
    <p:extLst>
      <p:ext uri="{BB962C8B-B14F-4D97-AF65-F5344CB8AC3E}">
        <p14:creationId xmlns:p14="http://schemas.microsoft.com/office/powerpoint/2010/main" val="362229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1235B26-7CB9-5040-B622-2D6F08FED753}"/>
              </a:ext>
            </a:extLst>
          </p:cNvPr>
          <p:cNvPicPr>
            <a:picLocks noChangeAspect="1"/>
          </p:cNvPicPr>
          <p:nvPr/>
        </p:nvPicPr>
        <p:blipFill rotWithShape="1">
          <a:blip r:embed="rId2"/>
          <a:srcRect b="47457"/>
          <a:stretch/>
        </p:blipFill>
        <p:spPr>
          <a:xfrm>
            <a:off x="1719751" y="298174"/>
            <a:ext cx="8752497" cy="5088835"/>
          </a:xfrm>
          <a:prstGeom prst="rect">
            <a:avLst/>
          </a:prstGeom>
        </p:spPr>
      </p:pic>
    </p:spTree>
    <p:extLst>
      <p:ext uri="{BB962C8B-B14F-4D97-AF65-F5344CB8AC3E}">
        <p14:creationId xmlns:p14="http://schemas.microsoft.com/office/powerpoint/2010/main" val="3186917514"/>
      </p:ext>
    </p:extLst>
  </p:cSld>
  <p:clrMapOvr>
    <a:masterClrMapping/>
  </p:clrMapOvr>
</p:sld>
</file>

<file path=ppt/theme/theme1.xml><?xml version="1.0" encoding="utf-8"?>
<a:theme xmlns:a="http://schemas.openxmlformats.org/drawingml/2006/main" name="CTFC v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FC v1" id="{F177C925-692E-2B45-900E-69CBC067BEE5}" vid="{97DE5AA2-250A-4A49-ABB6-99EE7F138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CTFC v1</Template>
  <TotalTime>7314</TotalTime>
  <Words>926</Words>
  <Application>Microsoft Office PowerPoint</Application>
  <PresentationFormat>Widescreen</PresentationFormat>
  <Paragraphs>117</Paragraphs>
  <Slides>24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CTFC v1</vt:lpstr>
      <vt:lpstr>California Indian Law Association Conference Graton Resort and Casino  October 4, 2019  Indian Child Welfare Act  Delia M. Sharpe, Executive Director Kimberly Cluff, In-House Counsel Morongo Band of Mission Indians California Tribal Families Coalition  </vt:lpstr>
      <vt:lpstr>PowerPoint Presentation</vt:lpstr>
      <vt:lpstr>PowerPoint Presentation</vt:lpstr>
      <vt:lpstr>2018 ICWA Legislation </vt:lpstr>
      <vt:lpstr>What is AB 3176? </vt:lpstr>
      <vt:lpstr>AB 3047 (Daly)</vt:lpstr>
      <vt:lpstr>AB 3076 (Reyes)</vt:lpstr>
      <vt:lpstr>2019 ICWA Legislation </vt:lpstr>
      <vt:lpstr>PowerPoint Presentation</vt:lpstr>
      <vt:lpstr>AB 686 (Waldron) </vt:lpstr>
      <vt:lpstr>ICWA Bill Authors</vt:lpstr>
      <vt:lpstr>Tribal Youth Diversion Program</vt:lpstr>
      <vt:lpstr>2019-2010 Priority Setting</vt:lpstr>
      <vt:lpstr>Looking forward…</vt:lpstr>
      <vt:lpstr>State – Tribal Agreement</vt:lpstr>
      <vt:lpstr>State – Tribal Agreement</vt:lpstr>
      <vt:lpstr>State – Tribal Agreement</vt:lpstr>
      <vt:lpstr>State – Tribal Agreement</vt:lpstr>
      <vt:lpstr>Strategy </vt:lpstr>
      <vt:lpstr>Appellate Project Work</vt:lpstr>
      <vt:lpstr>2020 Legislative Ideas</vt:lpstr>
      <vt:lpstr>Tribal Funding</vt:lpstr>
      <vt:lpstr>2017 ICWA Compliance Task Force Report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NCAI ICWA Task Force October 2016</dc:title>
  <dc:creator>Maureen Geary</dc:creator>
  <cp:lastModifiedBy>Cheyenne Sanders</cp:lastModifiedBy>
  <cp:revision>124</cp:revision>
  <cp:lastPrinted>2019-09-25T22:37:14Z</cp:lastPrinted>
  <dcterms:created xsi:type="dcterms:W3CDTF">2016-06-08T04:39:24Z</dcterms:created>
  <dcterms:modified xsi:type="dcterms:W3CDTF">2019-10-07T04:22:38Z</dcterms:modified>
</cp:coreProperties>
</file>