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57" r:id="rId3"/>
    <p:sldId id="276" r:id="rId4"/>
    <p:sldId id="258" r:id="rId5"/>
    <p:sldId id="275" r:id="rId6"/>
    <p:sldId id="259" r:id="rId7"/>
    <p:sldId id="273" r:id="rId8"/>
    <p:sldId id="272" r:id="rId9"/>
    <p:sldId id="274" r:id="rId10"/>
    <p:sldId id="283" r:id="rId11"/>
    <p:sldId id="270" r:id="rId12"/>
    <p:sldId id="271" r:id="rId13"/>
    <p:sldId id="284" r:id="rId14"/>
    <p:sldId id="269" r:id="rId15"/>
    <p:sldId id="285" r:id="rId16"/>
    <p:sldId id="267" r:id="rId17"/>
    <p:sldId id="268" r:id="rId18"/>
    <p:sldId id="286" r:id="rId19"/>
    <p:sldId id="260" r:id="rId20"/>
    <p:sldId id="263" r:id="rId21"/>
    <p:sldId id="277" r:id="rId22"/>
    <p:sldId id="278" r:id="rId23"/>
    <p:sldId id="280" r:id="rId24"/>
    <p:sldId id="261" r:id="rId25"/>
    <p:sldId id="266" r:id="rId26"/>
    <p:sldId id="262" r:id="rId27"/>
    <p:sldId id="265" r:id="rId28"/>
    <p:sldId id="279" r:id="rId29"/>
    <p:sldId id="281" r:id="rId30"/>
    <p:sldId id="282" r:id="rId3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90" d="100"/>
          <a:sy n="90" d="100"/>
        </p:scale>
        <p:origin x="90"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731BD0C-D125-46D8-94C7-B4B69EE171E8}" type="datetimeFigureOut">
              <a:rPr lang="en-US" smtClean="0"/>
              <a:t>10/7/2016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EA8EC86-A084-4F86-BE32-6A1334248E55}" type="slidenum">
              <a:rPr lang="en-US" smtClean="0"/>
              <a:t>‹#›</a:t>
            </a:fld>
            <a:endParaRPr lang="en-US"/>
          </a:p>
        </p:txBody>
      </p:sp>
    </p:spTree>
    <p:extLst>
      <p:ext uri="{BB962C8B-B14F-4D97-AF65-F5344CB8AC3E}">
        <p14:creationId xmlns:p14="http://schemas.microsoft.com/office/powerpoint/2010/main" val="4542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a:t>
            </a:fld>
            <a:endParaRPr lang="en-US"/>
          </a:p>
        </p:txBody>
      </p:sp>
    </p:spTree>
    <p:extLst>
      <p:ext uri="{BB962C8B-B14F-4D97-AF65-F5344CB8AC3E}">
        <p14:creationId xmlns:p14="http://schemas.microsoft.com/office/powerpoint/2010/main" val="2056196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10</a:t>
            </a:fld>
            <a:endParaRPr lang="en-US"/>
          </a:p>
        </p:txBody>
      </p:sp>
    </p:spTree>
    <p:extLst>
      <p:ext uri="{BB962C8B-B14F-4D97-AF65-F5344CB8AC3E}">
        <p14:creationId xmlns:p14="http://schemas.microsoft.com/office/powerpoint/2010/main" val="7226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11</a:t>
            </a:fld>
            <a:endParaRPr lang="en-US"/>
          </a:p>
        </p:txBody>
      </p:sp>
    </p:spTree>
    <p:extLst>
      <p:ext uri="{BB962C8B-B14F-4D97-AF65-F5344CB8AC3E}">
        <p14:creationId xmlns:p14="http://schemas.microsoft.com/office/powerpoint/2010/main" val="3307174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12</a:t>
            </a:fld>
            <a:endParaRPr lang="en-US"/>
          </a:p>
        </p:txBody>
      </p:sp>
    </p:spTree>
    <p:extLst>
      <p:ext uri="{BB962C8B-B14F-4D97-AF65-F5344CB8AC3E}">
        <p14:creationId xmlns:p14="http://schemas.microsoft.com/office/powerpoint/2010/main" val="387617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13</a:t>
            </a:fld>
            <a:endParaRPr lang="en-US"/>
          </a:p>
        </p:txBody>
      </p:sp>
    </p:spTree>
    <p:extLst>
      <p:ext uri="{BB962C8B-B14F-4D97-AF65-F5344CB8AC3E}">
        <p14:creationId xmlns:p14="http://schemas.microsoft.com/office/powerpoint/2010/main" val="72117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14</a:t>
            </a:fld>
            <a:endParaRPr lang="en-US"/>
          </a:p>
        </p:txBody>
      </p:sp>
    </p:spTree>
    <p:extLst>
      <p:ext uri="{BB962C8B-B14F-4D97-AF65-F5344CB8AC3E}">
        <p14:creationId xmlns:p14="http://schemas.microsoft.com/office/powerpoint/2010/main" val="173544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15</a:t>
            </a:fld>
            <a:endParaRPr lang="en-US"/>
          </a:p>
        </p:txBody>
      </p:sp>
    </p:spTree>
    <p:extLst>
      <p:ext uri="{BB962C8B-B14F-4D97-AF65-F5344CB8AC3E}">
        <p14:creationId xmlns:p14="http://schemas.microsoft.com/office/powerpoint/2010/main" val="353701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16</a:t>
            </a:fld>
            <a:endParaRPr lang="en-US"/>
          </a:p>
        </p:txBody>
      </p:sp>
    </p:spTree>
    <p:extLst>
      <p:ext uri="{BB962C8B-B14F-4D97-AF65-F5344CB8AC3E}">
        <p14:creationId xmlns:p14="http://schemas.microsoft.com/office/powerpoint/2010/main" val="350586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17</a:t>
            </a:fld>
            <a:endParaRPr lang="en-US"/>
          </a:p>
        </p:txBody>
      </p:sp>
    </p:spTree>
    <p:extLst>
      <p:ext uri="{BB962C8B-B14F-4D97-AF65-F5344CB8AC3E}">
        <p14:creationId xmlns:p14="http://schemas.microsoft.com/office/powerpoint/2010/main" val="3366493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18</a:t>
            </a:fld>
            <a:endParaRPr lang="en-US"/>
          </a:p>
        </p:txBody>
      </p:sp>
    </p:spTree>
    <p:extLst>
      <p:ext uri="{BB962C8B-B14F-4D97-AF65-F5344CB8AC3E}">
        <p14:creationId xmlns:p14="http://schemas.microsoft.com/office/powerpoint/2010/main" val="1869205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19</a:t>
            </a:fld>
            <a:endParaRPr lang="en-US"/>
          </a:p>
        </p:txBody>
      </p:sp>
    </p:spTree>
    <p:extLst>
      <p:ext uri="{BB962C8B-B14F-4D97-AF65-F5344CB8AC3E}">
        <p14:creationId xmlns:p14="http://schemas.microsoft.com/office/powerpoint/2010/main" val="46443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a:t>
            </a:fld>
            <a:endParaRPr lang="en-US"/>
          </a:p>
        </p:txBody>
      </p:sp>
    </p:spTree>
    <p:extLst>
      <p:ext uri="{BB962C8B-B14F-4D97-AF65-F5344CB8AC3E}">
        <p14:creationId xmlns:p14="http://schemas.microsoft.com/office/powerpoint/2010/main" val="3726074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20</a:t>
            </a:fld>
            <a:endParaRPr lang="en-US"/>
          </a:p>
        </p:txBody>
      </p:sp>
    </p:spTree>
    <p:extLst>
      <p:ext uri="{BB962C8B-B14F-4D97-AF65-F5344CB8AC3E}">
        <p14:creationId xmlns:p14="http://schemas.microsoft.com/office/powerpoint/2010/main" val="55077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21</a:t>
            </a:fld>
            <a:endParaRPr lang="en-US"/>
          </a:p>
        </p:txBody>
      </p:sp>
    </p:spTree>
    <p:extLst>
      <p:ext uri="{BB962C8B-B14F-4D97-AF65-F5344CB8AC3E}">
        <p14:creationId xmlns:p14="http://schemas.microsoft.com/office/powerpoint/2010/main" val="1150302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22</a:t>
            </a:fld>
            <a:endParaRPr lang="en-US"/>
          </a:p>
        </p:txBody>
      </p:sp>
    </p:spTree>
    <p:extLst>
      <p:ext uri="{BB962C8B-B14F-4D97-AF65-F5344CB8AC3E}">
        <p14:creationId xmlns:p14="http://schemas.microsoft.com/office/powerpoint/2010/main" val="1792881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23</a:t>
            </a:fld>
            <a:endParaRPr lang="en-US"/>
          </a:p>
        </p:txBody>
      </p:sp>
    </p:spTree>
    <p:extLst>
      <p:ext uri="{BB962C8B-B14F-4D97-AF65-F5344CB8AC3E}">
        <p14:creationId xmlns:p14="http://schemas.microsoft.com/office/powerpoint/2010/main" val="3645602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24</a:t>
            </a:fld>
            <a:endParaRPr lang="en-US"/>
          </a:p>
        </p:txBody>
      </p:sp>
    </p:spTree>
    <p:extLst>
      <p:ext uri="{BB962C8B-B14F-4D97-AF65-F5344CB8AC3E}">
        <p14:creationId xmlns:p14="http://schemas.microsoft.com/office/powerpoint/2010/main" val="1879705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25</a:t>
            </a:fld>
            <a:endParaRPr lang="en-US"/>
          </a:p>
        </p:txBody>
      </p:sp>
    </p:spTree>
    <p:extLst>
      <p:ext uri="{BB962C8B-B14F-4D97-AF65-F5344CB8AC3E}">
        <p14:creationId xmlns:p14="http://schemas.microsoft.com/office/powerpoint/2010/main" val="3201931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26</a:t>
            </a:fld>
            <a:endParaRPr lang="en-US"/>
          </a:p>
        </p:txBody>
      </p:sp>
    </p:spTree>
    <p:extLst>
      <p:ext uri="{BB962C8B-B14F-4D97-AF65-F5344CB8AC3E}">
        <p14:creationId xmlns:p14="http://schemas.microsoft.com/office/powerpoint/2010/main" val="571230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27</a:t>
            </a:fld>
            <a:endParaRPr lang="en-US"/>
          </a:p>
        </p:txBody>
      </p:sp>
    </p:spTree>
    <p:extLst>
      <p:ext uri="{BB962C8B-B14F-4D97-AF65-F5344CB8AC3E}">
        <p14:creationId xmlns:p14="http://schemas.microsoft.com/office/powerpoint/2010/main" val="1682842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28</a:t>
            </a:fld>
            <a:endParaRPr lang="en-US"/>
          </a:p>
        </p:txBody>
      </p:sp>
    </p:spTree>
    <p:extLst>
      <p:ext uri="{BB962C8B-B14F-4D97-AF65-F5344CB8AC3E}">
        <p14:creationId xmlns:p14="http://schemas.microsoft.com/office/powerpoint/2010/main" val="4068480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29</a:t>
            </a:fld>
            <a:endParaRPr lang="en-US"/>
          </a:p>
        </p:txBody>
      </p:sp>
    </p:spTree>
    <p:extLst>
      <p:ext uri="{BB962C8B-B14F-4D97-AF65-F5344CB8AC3E}">
        <p14:creationId xmlns:p14="http://schemas.microsoft.com/office/powerpoint/2010/main" val="145560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3</a:t>
            </a:fld>
            <a:endParaRPr lang="en-US"/>
          </a:p>
        </p:txBody>
      </p:sp>
    </p:spTree>
    <p:extLst>
      <p:ext uri="{BB962C8B-B14F-4D97-AF65-F5344CB8AC3E}">
        <p14:creationId xmlns:p14="http://schemas.microsoft.com/office/powerpoint/2010/main" val="3964950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30</a:t>
            </a:fld>
            <a:endParaRPr lang="en-US"/>
          </a:p>
        </p:txBody>
      </p:sp>
    </p:spTree>
    <p:extLst>
      <p:ext uri="{BB962C8B-B14F-4D97-AF65-F5344CB8AC3E}">
        <p14:creationId xmlns:p14="http://schemas.microsoft.com/office/powerpoint/2010/main" val="148411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4</a:t>
            </a:fld>
            <a:endParaRPr lang="en-US"/>
          </a:p>
        </p:txBody>
      </p:sp>
    </p:spTree>
    <p:extLst>
      <p:ext uri="{BB962C8B-B14F-4D97-AF65-F5344CB8AC3E}">
        <p14:creationId xmlns:p14="http://schemas.microsoft.com/office/powerpoint/2010/main" val="296883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5</a:t>
            </a:fld>
            <a:endParaRPr lang="en-US"/>
          </a:p>
        </p:txBody>
      </p:sp>
    </p:spTree>
    <p:extLst>
      <p:ext uri="{BB962C8B-B14F-4D97-AF65-F5344CB8AC3E}">
        <p14:creationId xmlns:p14="http://schemas.microsoft.com/office/powerpoint/2010/main" val="247169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6</a:t>
            </a:fld>
            <a:endParaRPr lang="en-US"/>
          </a:p>
        </p:txBody>
      </p:sp>
    </p:spTree>
    <p:extLst>
      <p:ext uri="{BB962C8B-B14F-4D97-AF65-F5344CB8AC3E}">
        <p14:creationId xmlns:p14="http://schemas.microsoft.com/office/powerpoint/2010/main" val="38407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7</a:t>
            </a:fld>
            <a:endParaRPr lang="en-US"/>
          </a:p>
        </p:txBody>
      </p:sp>
    </p:spTree>
    <p:extLst>
      <p:ext uri="{BB962C8B-B14F-4D97-AF65-F5344CB8AC3E}">
        <p14:creationId xmlns:p14="http://schemas.microsoft.com/office/powerpoint/2010/main" val="178228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8</a:t>
            </a:fld>
            <a:endParaRPr lang="en-US"/>
          </a:p>
        </p:txBody>
      </p:sp>
    </p:spTree>
    <p:extLst>
      <p:ext uri="{BB962C8B-B14F-4D97-AF65-F5344CB8AC3E}">
        <p14:creationId xmlns:p14="http://schemas.microsoft.com/office/powerpoint/2010/main" val="1583082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8EC86-A084-4F86-BE32-6A1334248E55}" type="slidenum">
              <a:rPr lang="en-US" smtClean="0"/>
              <a:t>9</a:t>
            </a:fld>
            <a:endParaRPr lang="en-US"/>
          </a:p>
        </p:txBody>
      </p:sp>
    </p:spTree>
    <p:extLst>
      <p:ext uri="{BB962C8B-B14F-4D97-AF65-F5344CB8AC3E}">
        <p14:creationId xmlns:p14="http://schemas.microsoft.com/office/powerpoint/2010/main" val="483194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10/6/2016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AB 52: Putting the Tribe in Tribal Cultural Resources</a:t>
            </a:r>
            <a:endParaRPr lang="en-US" sz="4400" dirty="0"/>
          </a:p>
        </p:txBody>
      </p:sp>
      <p:sp>
        <p:nvSpPr>
          <p:cNvPr id="3" name="Subtitle 2"/>
          <p:cNvSpPr>
            <a:spLocks noGrp="1"/>
          </p:cNvSpPr>
          <p:nvPr>
            <p:ph type="subTitle" idx="1"/>
          </p:nvPr>
        </p:nvSpPr>
        <p:spPr/>
        <p:txBody>
          <a:bodyPr>
            <a:normAutofit lnSpcReduction="10000"/>
          </a:bodyPr>
          <a:lstStyle/>
          <a:p>
            <a:r>
              <a:rPr lang="en-US" dirty="0" smtClean="0"/>
              <a:t>Michele Hannah, Deputy General Counsel</a:t>
            </a:r>
          </a:p>
          <a:p>
            <a:r>
              <a:rPr lang="en-US" dirty="0" smtClean="0"/>
              <a:t>Pechanga Indian Reservation</a:t>
            </a:r>
          </a:p>
          <a:p>
            <a:r>
              <a:rPr lang="en-US" dirty="0" smtClean="0"/>
              <a:t>CILA Conference, October 14, 2016</a:t>
            </a:r>
            <a:endParaRPr lang="en-US" dirty="0"/>
          </a:p>
        </p:txBody>
      </p:sp>
    </p:spTree>
    <p:extLst>
      <p:ext uri="{BB962C8B-B14F-4D97-AF65-F5344CB8AC3E}">
        <p14:creationId xmlns:p14="http://schemas.microsoft.com/office/powerpoint/2010/main" val="1286611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Criteria Apply?</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Criterion 1</a:t>
            </a:r>
            <a:r>
              <a:rPr lang="en-US" dirty="0"/>
              <a:t>: Associated with events that have made a significant contribution to the broad </a:t>
            </a:r>
            <a:r>
              <a:rPr lang="en-US" dirty="0" smtClean="0"/>
              <a:t>patterns </a:t>
            </a:r>
            <a:r>
              <a:rPr lang="en-US" dirty="0"/>
              <a:t>of local or regional history or the cultural heritage of California or the United States.</a:t>
            </a:r>
          </a:p>
          <a:p>
            <a:r>
              <a:rPr lang="en-US" b="1" dirty="0"/>
              <a:t>Criterion 2</a:t>
            </a:r>
            <a:r>
              <a:rPr lang="en-US" dirty="0"/>
              <a:t>: Associated with the lives of persons important to local, California or national history.</a:t>
            </a:r>
          </a:p>
          <a:p>
            <a:r>
              <a:rPr lang="en-US" b="1" dirty="0"/>
              <a:t>Criterion 3</a:t>
            </a:r>
            <a:r>
              <a:rPr lang="en-US" dirty="0"/>
              <a:t>: Embodies the distinctive characteristic of a type, period, region or method of construction or represents the work of a master or possessed high artistic values.</a:t>
            </a:r>
          </a:p>
          <a:p>
            <a:r>
              <a:rPr lang="en-US" b="1" dirty="0"/>
              <a:t>Criterion 4</a:t>
            </a:r>
            <a:r>
              <a:rPr lang="en-US" dirty="0"/>
              <a:t>: Has yielded or has the potential to yield, information important to the prehistory or history of the local area, California or the nation.</a:t>
            </a:r>
          </a:p>
          <a:p>
            <a:endParaRPr lang="en-US" dirty="0"/>
          </a:p>
        </p:txBody>
      </p:sp>
    </p:spTree>
    <p:extLst>
      <p:ext uri="{BB962C8B-B14F-4D97-AF65-F5344CB8AC3E}">
        <p14:creationId xmlns:p14="http://schemas.microsoft.com/office/powerpoint/2010/main" val="20509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Traditional Cultural Properties and Landscapes</a:t>
            </a:r>
            <a:br>
              <a:rPr lang="en-US" dirty="0" smtClean="0"/>
            </a:br>
            <a:r>
              <a:rPr lang="en-US" i="1" dirty="0" err="1" smtClean="0"/>
              <a:t>Chéexayam</a:t>
            </a:r>
            <a:r>
              <a:rPr lang="en-US" i="1" dirty="0" smtClean="0"/>
              <a:t> </a:t>
            </a:r>
            <a:r>
              <a:rPr lang="en-US" i="1" dirty="0" err="1" smtClean="0"/>
              <a:t>Pum’wappivu</a:t>
            </a:r>
            <a:r>
              <a:rPr lang="en-US" i="1" dirty="0" smtClean="0"/>
              <a:t> &amp; ‘</a:t>
            </a:r>
            <a:r>
              <a:rPr lang="en-US" i="1" dirty="0" err="1" smtClean="0"/>
              <a:t>Anó</a:t>
            </a:r>
            <a:r>
              <a:rPr lang="en-US" i="1" dirty="0" smtClean="0"/>
              <a:t>’ </a:t>
            </a:r>
            <a:r>
              <a:rPr lang="en-US" i="1" dirty="0" err="1" smtClean="0"/>
              <a:t>P</a:t>
            </a:r>
            <a:r>
              <a:rPr lang="en-US" i="1" dirty="0" err="1"/>
              <a:t>ó</a:t>
            </a:r>
            <a:r>
              <a:rPr lang="en-US" i="1" dirty="0" err="1" smtClean="0"/>
              <a:t>tma</a:t>
            </a:r>
            <a:endParaRPr lang="en-US" i="1" dirty="0"/>
          </a:p>
        </p:txBody>
      </p:sp>
      <p:pic>
        <p:nvPicPr>
          <p:cNvPr id="4" name="Content Placeholder 3" descr="cheandano.jpg"/>
          <p:cNvPicPr>
            <a:picLocks noGrp="1" noChangeAspect="1"/>
          </p:cNvPicPr>
          <p:nvPr>
            <p:ph idx="1"/>
          </p:nvPr>
        </p:nvPicPr>
        <p:blipFill>
          <a:blip r:embed="rId3"/>
          <a:srcRect/>
          <a:stretch>
            <a:fillRect/>
          </a:stretch>
        </p:blipFill>
        <p:spPr>
          <a:xfrm>
            <a:off x="3282369" y="2524010"/>
            <a:ext cx="5627261" cy="3475346"/>
          </a:xfrm>
        </p:spPr>
      </p:pic>
    </p:spTree>
    <p:extLst>
      <p:ext uri="{BB962C8B-B14F-4D97-AF65-F5344CB8AC3E}">
        <p14:creationId xmlns:p14="http://schemas.microsoft.com/office/powerpoint/2010/main" val="3454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Traditional Cultural Properties and </a:t>
            </a:r>
            <a:r>
              <a:rPr lang="en-US" dirty="0" smtClean="0"/>
              <a:t>Landscapes</a:t>
            </a:r>
            <a:br>
              <a:rPr lang="en-US" dirty="0" smtClean="0"/>
            </a:br>
            <a:r>
              <a:rPr lang="en-US" i="1" dirty="0" err="1"/>
              <a:t>Chéexayam</a:t>
            </a:r>
            <a:r>
              <a:rPr lang="en-US" i="1" dirty="0"/>
              <a:t> </a:t>
            </a:r>
            <a:r>
              <a:rPr lang="en-US" i="1" dirty="0" err="1"/>
              <a:t>Pum’wappivu</a:t>
            </a:r>
            <a:r>
              <a:rPr lang="en-US" i="1" dirty="0"/>
              <a:t> &amp; ‘</a:t>
            </a:r>
            <a:r>
              <a:rPr lang="en-US" i="1" dirty="0" err="1"/>
              <a:t>Anó</a:t>
            </a:r>
            <a:r>
              <a:rPr lang="en-US" i="1" dirty="0"/>
              <a:t>’ </a:t>
            </a:r>
            <a:r>
              <a:rPr lang="en-US" i="1" dirty="0" err="1"/>
              <a:t>Pótma</a:t>
            </a:r>
            <a:endParaRPr lang="en-US" dirty="0"/>
          </a:p>
        </p:txBody>
      </p:sp>
      <p:pic>
        <p:nvPicPr>
          <p:cNvPr id="4" name="Content Placeholder 5" descr="IMG_9862.JPG"/>
          <p:cNvPicPr>
            <a:picLocks noGrp="1" noChangeAspect="1"/>
          </p:cNvPicPr>
          <p:nvPr>
            <p:ph idx="1"/>
          </p:nvPr>
        </p:nvPicPr>
        <p:blipFill>
          <a:blip r:embed="rId3"/>
          <a:srcRect/>
          <a:stretch>
            <a:fillRect/>
          </a:stretch>
        </p:blipFill>
        <p:spPr>
          <a:xfrm>
            <a:off x="880946" y="2624371"/>
            <a:ext cx="5215054" cy="3317875"/>
          </a:xfrm>
        </p:spPr>
      </p:pic>
      <p:pic>
        <p:nvPicPr>
          <p:cNvPr id="5" name="Content Placeholder 3" descr="IMG_9864.jpg"/>
          <p:cNvPicPr>
            <a:picLocks noChangeAspect="1"/>
          </p:cNvPicPr>
          <p:nvPr/>
        </p:nvPicPr>
        <p:blipFill>
          <a:blip r:embed="rId4">
            <a:extLst>
              <a:ext uri="{28A0092B-C50C-407E-A947-70E740481C1C}">
                <a14:useLocalDpi xmlns:a14="http://schemas.microsoft.com/office/drawing/2010/main" val="0"/>
              </a:ext>
            </a:extLst>
          </a:blip>
          <a:srcRect t="10924" b="10924"/>
          <a:stretch>
            <a:fillRect/>
          </a:stretch>
        </p:blipFill>
        <p:spPr>
          <a:xfrm>
            <a:off x="6096000" y="2624371"/>
            <a:ext cx="5244789" cy="3317489"/>
          </a:xfrm>
          <a:prstGeom prst="rect">
            <a:avLst/>
          </a:prstGeom>
        </p:spPr>
      </p:pic>
    </p:spTree>
    <p:extLst>
      <p:ext uri="{BB962C8B-B14F-4D97-AF65-F5344CB8AC3E}">
        <p14:creationId xmlns:p14="http://schemas.microsoft.com/office/powerpoint/2010/main" val="416856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Criteria Apply?</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Criterion 1</a:t>
            </a:r>
            <a:r>
              <a:rPr lang="en-US" dirty="0"/>
              <a:t>: Associated with events that have made a significant contribution to the broad </a:t>
            </a:r>
            <a:r>
              <a:rPr lang="en-US" dirty="0" smtClean="0"/>
              <a:t>patterns </a:t>
            </a:r>
            <a:r>
              <a:rPr lang="en-US" dirty="0"/>
              <a:t>of local or regional history or the cultural heritage of California or the United States.</a:t>
            </a:r>
          </a:p>
          <a:p>
            <a:r>
              <a:rPr lang="en-US" b="1" dirty="0"/>
              <a:t>Criterion 2</a:t>
            </a:r>
            <a:r>
              <a:rPr lang="en-US" dirty="0"/>
              <a:t>: Associated with the lives of persons important to local, California or national history.</a:t>
            </a:r>
          </a:p>
          <a:p>
            <a:r>
              <a:rPr lang="en-US" b="1" dirty="0"/>
              <a:t>Criterion 3</a:t>
            </a:r>
            <a:r>
              <a:rPr lang="en-US" dirty="0"/>
              <a:t>: Embodies the distinctive characteristic of a type, period, region or method of construction or represents the work of a master or possessed high artistic values.</a:t>
            </a:r>
          </a:p>
          <a:p>
            <a:r>
              <a:rPr lang="en-US" b="1" dirty="0"/>
              <a:t>Criterion 4</a:t>
            </a:r>
            <a:r>
              <a:rPr lang="en-US" dirty="0"/>
              <a:t>: Has yielded or has the potential to yield, information important to the prehistory or history of the local area, California or the nation.</a:t>
            </a:r>
          </a:p>
          <a:p>
            <a:endParaRPr lang="en-US" dirty="0"/>
          </a:p>
        </p:txBody>
      </p:sp>
    </p:spTree>
    <p:extLst>
      <p:ext uri="{BB962C8B-B14F-4D97-AF65-F5344CB8AC3E}">
        <p14:creationId xmlns:p14="http://schemas.microsoft.com/office/powerpoint/2010/main" val="192867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
                                            <p:txEl>
                                              <p:pRg st="3" end="3"/>
                                            </p:txEl>
                                          </p:spTgt>
                                        </p:tgtEl>
                                        <p:attrNameLst>
                                          <p:attrName>style.color</p:attrName>
                                        </p:attrNameLst>
                                      </p:cBhvr>
                                      <p:to>
                                        <p:clrVal>
                                          <a:schemeClr val="accent2"/>
                                        </p:clrVal>
                                      </p:to>
                                    </p:set>
                                    <p:set>
                                      <p:cBhvr>
                                        <p:cTn id="19" dur="500" fill="hold"/>
                                        <p:tgtEl>
                                          <p:spTgt spid="3">
                                            <p:txEl>
                                              <p:pRg st="3" end="3"/>
                                            </p:txEl>
                                          </p:spTgt>
                                        </p:tgtEl>
                                        <p:attrNameLst>
                                          <p:attrName>fillcolor</p:attrName>
                                        </p:attrNameLst>
                                      </p:cBhvr>
                                      <p:to>
                                        <p:clrVal>
                                          <a:schemeClr val="accent2"/>
                                        </p:clrVal>
                                      </p:to>
                                    </p:set>
                                    <p:set>
                                      <p:cBhvr>
                                        <p:cTn id="20"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DSC00323(2)"/>
          <p:cNvPicPr preferRelativeResize="0">
            <a:picLocks noChangeArrowheads="1"/>
          </p:cNvPicPr>
          <p:nvPr/>
        </p:nvPicPr>
        <p:blipFill>
          <a:blip r:embed="rId3"/>
          <a:srcRect/>
          <a:stretch>
            <a:fillRect/>
          </a:stretch>
        </p:blipFill>
        <p:spPr bwMode="auto">
          <a:xfrm>
            <a:off x="6701884" y="2472935"/>
            <a:ext cx="3847170" cy="3559875"/>
          </a:xfrm>
          <a:prstGeom prst="rect">
            <a:avLst/>
          </a:prstGeom>
          <a:noFill/>
          <a:ln w="9525">
            <a:solidFill>
              <a:schemeClr val="tx1"/>
            </a:solidFill>
            <a:miter lim="800000"/>
            <a:headEnd/>
            <a:tailEnd/>
          </a:ln>
          <a:effectLst/>
        </p:spPr>
      </p:pic>
      <p:sp>
        <p:nvSpPr>
          <p:cNvPr id="2" name="Title 1"/>
          <p:cNvSpPr>
            <a:spLocks noGrp="1"/>
          </p:cNvSpPr>
          <p:nvPr>
            <p:ph type="title"/>
          </p:nvPr>
        </p:nvSpPr>
        <p:spPr/>
        <p:txBody>
          <a:bodyPr/>
          <a:lstStyle/>
          <a:p>
            <a:r>
              <a:rPr lang="en-US" dirty="0" smtClean="0"/>
              <a:t>Sacred Places and Features</a:t>
            </a:r>
            <a:endParaRPr lang="en-US" dirty="0"/>
          </a:p>
        </p:txBody>
      </p:sp>
      <p:pic>
        <p:nvPicPr>
          <p:cNvPr id="4" name="Picture 4" descr="DSC00472#2"/>
          <p:cNvPicPr>
            <a:picLocks noGrp="1" noChangeAspect="1" noChangeArrowheads="1"/>
          </p:cNvPicPr>
          <p:nvPr>
            <p:ph idx="1"/>
          </p:nvPr>
        </p:nvPicPr>
        <p:blipFill>
          <a:blip r:embed="rId4"/>
          <a:srcRect l="10547" r="17578" b="9375"/>
          <a:stretch>
            <a:fillRect/>
          </a:stretch>
        </p:blipFill>
        <p:spPr bwMode="auto">
          <a:xfrm>
            <a:off x="1628078" y="2472935"/>
            <a:ext cx="3891775" cy="3559875"/>
          </a:xfrm>
          <a:prstGeom prst="rect">
            <a:avLst/>
          </a:prstGeom>
          <a:noFill/>
          <a:ln w="9525">
            <a:noFill/>
            <a:miter lim="800000"/>
            <a:headEnd/>
            <a:tailEnd/>
          </a:ln>
        </p:spPr>
      </p:pic>
      <p:pic>
        <p:nvPicPr>
          <p:cNvPr id="7" name="Picture 2" descr="DSC00364"/>
          <p:cNvPicPr>
            <a:picLocks noChangeAspect="1" noChangeArrowheads="1"/>
          </p:cNvPicPr>
          <p:nvPr/>
        </p:nvPicPr>
        <p:blipFill>
          <a:blip r:embed="rId5"/>
          <a:srcRect/>
          <a:stretch>
            <a:fillRect/>
          </a:stretch>
        </p:blipFill>
        <p:spPr bwMode="auto">
          <a:xfrm>
            <a:off x="3788565" y="2472935"/>
            <a:ext cx="4922874" cy="3559875"/>
          </a:xfrm>
          <a:prstGeom prst="rect">
            <a:avLst/>
          </a:prstGeom>
          <a:noFill/>
          <a:ln w="9525">
            <a:noFill/>
            <a:miter lim="800000"/>
            <a:headEnd/>
            <a:tailEnd/>
          </a:ln>
        </p:spPr>
      </p:pic>
    </p:spTree>
    <p:extLst>
      <p:ext uri="{BB962C8B-B14F-4D97-AF65-F5344CB8AC3E}">
        <p14:creationId xmlns:p14="http://schemas.microsoft.com/office/powerpoint/2010/main" val="32682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Criteria Apply?</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Criterion 1</a:t>
            </a:r>
            <a:r>
              <a:rPr lang="en-US" dirty="0"/>
              <a:t>: Associated with events that have made a significant contribution to the broad </a:t>
            </a:r>
            <a:r>
              <a:rPr lang="en-US" dirty="0" smtClean="0"/>
              <a:t>patterns </a:t>
            </a:r>
            <a:r>
              <a:rPr lang="en-US" dirty="0"/>
              <a:t>of local or regional history or the cultural heritage of California or the United States.</a:t>
            </a:r>
          </a:p>
          <a:p>
            <a:r>
              <a:rPr lang="en-US" b="1" dirty="0"/>
              <a:t>Criterion 2</a:t>
            </a:r>
            <a:r>
              <a:rPr lang="en-US" dirty="0"/>
              <a:t>: Associated with the lives of persons important to local, California or national history.</a:t>
            </a:r>
          </a:p>
          <a:p>
            <a:r>
              <a:rPr lang="en-US" b="1" dirty="0"/>
              <a:t>Criterion 3</a:t>
            </a:r>
            <a:r>
              <a:rPr lang="en-US" dirty="0"/>
              <a:t>: Embodies the distinctive characteristic of a type, period, region or method of construction or represents the work of a master or possessed high artistic values.</a:t>
            </a:r>
          </a:p>
          <a:p>
            <a:r>
              <a:rPr lang="en-US" b="1" dirty="0"/>
              <a:t>Criterion 4</a:t>
            </a:r>
            <a:r>
              <a:rPr lang="en-US" dirty="0"/>
              <a:t>: Has yielded or has the potential to yield, information important to the prehistory or history of the local area, California or the nation.</a:t>
            </a:r>
          </a:p>
          <a:p>
            <a:endParaRPr lang="en-US" dirty="0"/>
          </a:p>
        </p:txBody>
      </p:sp>
    </p:spTree>
    <p:extLst>
      <p:ext uri="{BB962C8B-B14F-4D97-AF65-F5344CB8AC3E}">
        <p14:creationId xmlns:p14="http://schemas.microsoft.com/office/powerpoint/2010/main" val="19149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2"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2"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2" nodeType="click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2"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Objects with Cultural Value</a:t>
            </a:r>
            <a:endParaRPr lang="en-US" dirty="0"/>
          </a:p>
        </p:txBody>
      </p:sp>
      <p:pic>
        <p:nvPicPr>
          <p:cNvPr id="45" name="Content Placeholder 4" descr="IMG_1147.JPG"/>
          <p:cNvPicPr>
            <a:picLocks noGrp="1" noChangeAspect="1"/>
          </p:cNvPicPr>
          <p:nvPr>
            <p:ph idx="1"/>
          </p:nvPr>
        </p:nvPicPr>
        <p:blipFill>
          <a:blip r:embed="rId3"/>
          <a:srcRect l="16734" r="16734"/>
          <a:stretch>
            <a:fillRect/>
          </a:stretch>
        </p:blipFill>
        <p:spPr>
          <a:xfrm>
            <a:off x="1425113" y="2529470"/>
            <a:ext cx="3111696" cy="3507745"/>
          </a:xfrm>
        </p:spPr>
      </p:pic>
      <p:pic>
        <p:nvPicPr>
          <p:cNvPr id="46" name="Content Placeholder 5" descr="IMG_1148.jpg"/>
          <p:cNvPicPr>
            <a:picLocks noChangeAspect="1"/>
          </p:cNvPicPr>
          <p:nvPr/>
        </p:nvPicPr>
        <p:blipFill>
          <a:blip r:embed="rId4"/>
          <a:srcRect t="9212" b="9212"/>
          <a:stretch>
            <a:fillRect/>
          </a:stretch>
        </p:blipFill>
        <p:spPr>
          <a:xfrm>
            <a:off x="4750421" y="2529470"/>
            <a:ext cx="2966326" cy="35077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359" y="2529472"/>
            <a:ext cx="2830568" cy="3548782"/>
          </a:xfrm>
          <a:prstGeom prst="rect">
            <a:avLst/>
          </a:prstGeom>
        </p:spPr>
      </p:pic>
    </p:spTree>
    <p:extLst>
      <p:ext uri="{BB962C8B-B14F-4D97-AF65-F5344CB8AC3E}">
        <p14:creationId xmlns:p14="http://schemas.microsoft.com/office/powerpoint/2010/main" val="12865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Objects with Cultural Value</a:t>
            </a:r>
            <a:endParaRPr lang="en-US" dirty="0"/>
          </a:p>
        </p:txBody>
      </p:sp>
      <p:pic>
        <p:nvPicPr>
          <p:cNvPr id="4" name="Picture 5" descr="MVC-005S"/>
          <p:cNvPicPr>
            <a:picLocks noGrp="1" noChangeAspect="1" noChangeArrowheads="1"/>
          </p:cNvPicPr>
          <p:nvPr>
            <p:ph idx="1"/>
          </p:nvPr>
        </p:nvPicPr>
        <p:blipFill>
          <a:blip r:embed="rId3"/>
          <a:srcRect/>
          <a:stretch>
            <a:fillRect/>
          </a:stretch>
        </p:blipFill>
        <p:spPr bwMode="auto">
          <a:xfrm>
            <a:off x="6891454" y="2475571"/>
            <a:ext cx="3668750" cy="3657600"/>
          </a:xfrm>
          <a:prstGeom prst="rect">
            <a:avLst/>
          </a:prstGeom>
          <a:noFill/>
          <a:effectLst/>
        </p:spPr>
      </p:pic>
      <p:pic>
        <p:nvPicPr>
          <p:cNvPr id="5" name="Picture 6" descr="GlenIvy"/>
          <p:cNvPicPr>
            <a:picLocks noChangeAspect="1" noChangeArrowheads="1"/>
          </p:cNvPicPr>
          <p:nvPr/>
        </p:nvPicPr>
        <p:blipFill>
          <a:blip r:embed="rId4"/>
          <a:srcRect/>
          <a:stretch>
            <a:fillRect/>
          </a:stretch>
        </p:blipFill>
        <p:spPr bwMode="auto">
          <a:xfrm>
            <a:off x="1583473" y="2475571"/>
            <a:ext cx="3624146" cy="3657600"/>
          </a:xfrm>
          <a:prstGeom prst="rect">
            <a:avLst/>
          </a:prstGeom>
          <a:noFill/>
          <a:effectLst/>
        </p:spPr>
      </p:pic>
    </p:spTree>
    <p:extLst>
      <p:ext uri="{BB962C8B-B14F-4D97-AF65-F5344CB8AC3E}">
        <p14:creationId xmlns:p14="http://schemas.microsoft.com/office/powerpoint/2010/main" val="529488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Criteria Apply?</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Criterion 1</a:t>
            </a:r>
            <a:r>
              <a:rPr lang="en-US" dirty="0"/>
              <a:t>: Associated with events that have made a significant contribution to the broad </a:t>
            </a:r>
            <a:r>
              <a:rPr lang="en-US" dirty="0" smtClean="0"/>
              <a:t>patterns </a:t>
            </a:r>
            <a:r>
              <a:rPr lang="en-US" dirty="0"/>
              <a:t>of local or regional history or the cultural heritage of California or the United States.</a:t>
            </a:r>
          </a:p>
          <a:p>
            <a:r>
              <a:rPr lang="en-US" b="1" dirty="0"/>
              <a:t>Criterion 2</a:t>
            </a:r>
            <a:r>
              <a:rPr lang="en-US" dirty="0"/>
              <a:t>: Associated with the lives of persons important to local, California or national history.</a:t>
            </a:r>
          </a:p>
          <a:p>
            <a:r>
              <a:rPr lang="en-US" b="1" dirty="0"/>
              <a:t>Criterion 3</a:t>
            </a:r>
            <a:r>
              <a:rPr lang="en-US" dirty="0"/>
              <a:t>: Embodies the distinctive characteristic of a type, period, region or method of construction or represents the work of a master or possessed high artistic values.</a:t>
            </a:r>
          </a:p>
          <a:p>
            <a:r>
              <a:rPr lang="en-US" b="1" dirty="0"/>
              <a:t>Criterion 4</a:t>
            </a:r>
            <a:r>
              <a:rPr lang="en-US" dirty="0"/>
              <a:t>: Has yielded or has the potential to yield, information important to the prehistory or history of the local area, California or the nation.</a:t>
            </a:r>
          </a:p>
          <a:p>
            <a:endParaRPr lang="en-US" dirty="0"/>
          </a:p>
        </p:txBody>
      </p:sp>
    </p:spTree>
    <p:extLst>
      <p:ext uri="{BB962C8B-B14F-4D97-AF65-F5344CB8AC3E}">
        <p14:creationId xmlns:p14="http://schemas.microsoft.com/office/powerpoint/2010/main" val="394200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3">
                                            <p:txEl>
                                              <p:pRg st="1" end="1"/>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3">
                                            <p:txEl>
                                              <p:pRg st="2" end="2"/>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0"/>
                                  </p:stCondLst>
                                  <p:iterate type="lt">
                                    <p:tmPct val="4000"/>
                                  </p:iterate>
                                  <p:childTnLst>
                                    <p:set>
                                      <p:cBhvr override="childStyle">
                                        <p:cTn id="18"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Consultation</a:t>
            </a:r>
            <a:endParaRPr lang="en-US" dirty="0"/>
          </a:p>
        </p:txBody>
      </p:sp>
      <p:sp>
        <p:nvSpPr>
          <p:cNvPr id="3" name="Content Placeholder 2"/>
          <p:cNvSpPr>
            <a:spLocks noGrp="1"/>
          </p:cNvSpPr>
          <p:nvPr>
            <p:ph idx="1"/>
          </p:nvPr>
        </p:nvSpPr>
        <p:spPr/>
        <p:txBody>
          <a:bodyPr/>
          <a:lstStyle/>
          <a:p>
            <a:r>
              <a:rPr lang="en-US" dirty="0" smtClean="0"/>
              <a:t>Consultation means the “meaningful and timely process of seeking, discussing, and considering carefully the views of others, in a manner that is cognizant of all parties’ cultural values and, where feasible, seeking agreement.  Consultation between government agencies and Native American tribes shall be conducted in a way that is mutually respectful for each party’s sovereignty.”  (Government Code §65352.4)</a:t>
            </a:r>
            <a:endParaRPr lang="en-US" dirty="0"/>
          </a:p>
        </p:txBody>
      </p:sp>
    </p:spTree>
    <p:extLst>
      <p:ext uri="{BB962C8B-B14F-4D97-AF65-F5344CB8AC3E}">
        <p14:creationId xmlns:p14="http://schemas.microsoft.com/office/powerpoint/2010/main" val="905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idx="1"/>
          </p:nvPr>
        </p:nvSpPr>
        <p:spPr/>
        <p:txBody>
          <a:bodyPr/>
          <a:lstStyle/>
          <a:p>
            <a:r>
              <a:rPr lang="en-US" b="1" dirty="0" smtClean="0"/>
              <a:t>What</a:t>
            </a:r>
            <a:r>
              <a:rPr lang="en-US" dirty="0" smtClean="0"/>
              <a:t>: To demonstrate the practice of AB 52 and Tribal Cultural Resource Protection</a:t>
            </a:r>
          </a:p>
          <a:p>
            <a:r>
              <a:rPr lang="en-US" b="1" dirty="0" smtClean="0"/>
              <a:t>How</a:t>
            </a:r>
            <a:r>
              <a:rPr lang="en-US" dirty="0" smtClean="0"/>
              <a:t>: Discuss the key provisions of the law, but with a focus on how they work in the real world of Tribal Cultural Resources Protection</a:t>
            </a:r>
          </a:p>
          <a:p>
            <a:r>
              <a:rPr lang="en-US" b="1" dirty="0" smtClean="0"/>
              <a:t>Why</a:t>
            </a:r>
            <a:r>
              <a:rPr lang="en-US" dirty="0" smtClean="0"/>
              <a:t>: To train the next generation of Tribal Cultural Resource protectionists </a:t>
            </a:r>
            <a:endParaRPr lang="en-US" dirty="0"/>
          </a:p>
        </p:txBody>
      </p:sp>
    </p:spTree>
    <p:extLst>
      <p:ext uri="{BB962C8B-B14F-4D97-AF65-F5344CB8AC3E}">
        <p14:creationId xmlns:p14="http://schemas.microsoft.com/office/powerpoint/2010/main" val="22869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Consultation under AB 52</a:t>
            </a:r>
            <a:endParaRPr lang="en-US" dirty="0"/>
          </a:p>
        </p:txBody>
      </p:sp>
      <p:sp>
        <p:nvSpPr>
          <p:cNvPr id="3" name="Content Placeholder 2"/>
          <p:cNvSpPr>
            <a:spLocks noGrp="1"/>
          </p:cNvSpPr>
          <p:nvPr>
            <p:ph idx="1"/>
          </p:nvPr>
        </p:nvSpPr>
        <p:spPr/>
        <p:txBody>
          <a:bodyPr/>
          <a:lstStyle/>
          <a:p>
            <a:r>
              <a:rPr lang="en-US" dirty="0" smtClean="0"/>
              <a:t>“Within 14 days of deeming an application complete”</a:t>
            </a:r>
          </a:p>
          <a:p>
            <a:r>
              <a:rPr lang="en-US" dirty="0" smtClean="0"/>
              <a:t>Tribe must respond within 30 days, requesting consultation</a:t>
            </a:r>
          </a:p>
          <a:p>
            <a:r>
              <a:rPr lang="en-US" dirty="0" smtClean="0"/>
              <a:t>Agency has 30 days to initiate such consultation</a:t>
            </a:r>
          </a:p>
          <a:p>
            <a:pPr lvl="1"/>
            <a:r>
              <a:rPr lang="en-US" dirty="0" smtClean="0"/>
              <a:t>What we call the 14-30-30 timeline</a:t>
            </a:r>
          </a:p>
          <a:p>
            <a:r>
              <a:rPr lang="en-US" dirty="0" smtClean="0"/>
              <a:t>Consultation </a:t>
            </a:r>
            <a:r>
              <a:rPr lang="en-US" b="1" u="sng" dirty="0" smtClean="0"/>
              <a:t>must</a:t>
            </a:r>
            <a:r>
              <a:rPr lang="en-US" dirty="0" smtClean="0"/>
              <a:t> occur prior to release of a negative declaration, mitigated negative declaration or and environmental impact report</a:t>
            </a:r>
            <a:endParaRPr lang="en-US" dirty="0"/>
          </a:p>
        </p:txBody>
      </p:sp>
    </p:spTree>
    <p:extLst>
      <p:ext uri="{BB962C8B-B14F-4D97-AF65-F5344CB8AC3E}">
        <p14:creationId xmlns:p14="http://schemas.microsoft.com/office/powerpoint/2010/main" val="32095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Consultation Topics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Level of environmental review (PRC §§21080.3.1(b) and 21080.3.2(a))</a:t>
            </a:r>
          </a:p>
          <a:p>
            <a:pPr lvl="1"/>
            <a:r>
              <a:rPr lang="en-US" dirty="0" smtClean="0"/>
              <a:t>A project with an effect that may cause a substantial adverse change in the significance of a tribal cultural resource is a project that may have a significant effect on the environment (PRC §21084.2)</a:t>
            </a:r>
          </a:p>
          <a:p>
            <a:pPr lvl="2"/>
            <a:r>
              <a:rPr lang="en-US" dirty="0" smtClean="0"/>
              <a:t>It is imperative that a lead agency consult with a tribe prior to determining and certainly before preparing their environmental document because the analysis of TCRs on the project is an absolutely necessary first step</a:t>
            </a:r>
          </a:p>
          <a:p>
            <a:r>
              <a:rPr lang="en-US" dirty="0" smtClean="0"/>
              <a:t>Presence and significance of Tribal Cultural Resources and impacts of project thereto (PRC §21080.3.2)</a:t>
            </a:r>
          </a:p>
          <a:p>
            <a:r>
              <a:rPr lang="en-US" dirty="0" smtClean="0"/>
              <a:t>Avoidance and/or mitigation measures (</a:t>
            </a:r>
            <a:r>
              <a:rPr lang="en-US" dirty="0"/>
              <a:t>PRC §</a:t>
            </a:r>
            <a:r>
              <a:rPr lang="en-US" dirty="0" smtClean="0"/>
              <a:t>21080.3.2 and 21084.3)</a:t>
            </a:r>
            <a:endParaRPr lang="en-US" dirty="0"/>
          </a:p>
        </p:txBody>
      </p:sp>
    </p:spTree>
    <p:extLst>
      <p:ext uri="{BB962C8B-B14F-4D97-AF65-F5344CB8AC3E}">
        <p14:creationId xmlns:p14="http://schemas.microsoft.com/office/powerpoint/2010/main" val="11143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 of Consultation</a:t>
            </a:r>
            <a:endParaRPr lang="en-US" dirty="0"/>
          </a:p>
        </p:txBody>
      </p:sp>
      <p:sp>
        <p:nvSpPr>
          <p:cNvPr id="3" name="Content Placeholder 2"/>
          <p:cNvSpPr>
            <a:spLocks noGrp="1"/>
          </p:cNvSpPr>
          <p:nvPr>
            <p:ph idx="1"/>
          </p:nvPr>
        </p:nvSpPr>
        <p:spPr/>
        <p:txBody>
          <a:bodyPr>
            <a:normAutofit/>
          </a:bodyPr>
          <a:lstStyle/>
          <a:p>
            <a:r>
              <a:rPr lang="en-US" dirty="0" smtClean="0"/>
              <a:t>PRC §21080.3.2(b))</a:t>
            </a:r>
          </a:p>
          <a:p>
            <a:pPr lvl="1"/>
            <a:r>
              <a:rPr lang="en-US" dirty="0" smtClean="0"/>
              <a:t>The parties agree to measures that mitigate or avoid a significant effect on a TCR</a:t>
            </a:r>
          </a:p>
          <a:p>
            <a:pPr lvl="1"/>
            <a:r>
              <a:rPr lang="en-US" dirty="0" smtClean="0"/>
              <a:t>A party, acting in good faith and after reasonable effort, concludes that mutual agreement cannot be reached</a:t>
            </a:r>
          </a:p>
          <a:p>
            <a:r>
              <a:rPr lang="en-US" dirty="0" smtClean="0"/>
              <a:t>Consultation must continue through final approval as changes are made at the planning and final decision-making level</a:t>
            </a:r>
            <a:endParaRPr lang="en-US" dirty="0"/>
          </a:p>
        </p:txBody>
      </p:sp>
    </p:spTree>
    <p:extLst>
      <p:ext uri="{BB962C8B-B14F-4D97-AF65-F5344CB8AC3E}">
        <p14:creationId xmlns:p14="http://schemas.microsoft.com/office/powerpoint/2010/main" val="120480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Consultation Contemplation </a:t>
            </a:r>
            <a:endParaRPr lang="en-US" dirty="0"/>
          </a:p>
        </p:txBody>
      </p:sp>
      <p:sp>
        <p:nvSpPr>
          <p:cNvPr id="3" name="Content Placeholder 2"/>
          <p:cNvSpPr>
            <a:spLocks noGrp="1"/>
          </p:cNvSpPr>
          <p:nvPr>
            <p:ph idx="1"/>
          </p:nvPr>
        </p:nvSpPr>
        <p:spPr/>
        <p:txBody>
          <a:bodyPr>
            <a:normAutofit lnSpcReduction="10000"/>
          </a:bodyPr>
          <a:lstStyle/>
          <a:p>
            <a:r>
              <a:rPr lang="en-US" dirty="0" smtClean="0"/>
              <a:t>A few issues with consultation</a:t>
            </a:r>
          </a:p>
          <a:p>
            <a:pPr lvl="1"/>
            <a:r>
              <a:rPr lang="en-US" dirty="0" smtClean="0"/>
              <a:t>The “box-checking” factor</a:t>
            </a:r>
          </a:p>
          <a:p>
            <a:pPr lvl="1"/>
            <a:r>
              <a:rPr lang="en-US" dirty="0" smtClean="0"/>
              <a:t>Lack of guidance/framework</a:t>
            </a:r>
          </a:p>
          <a:p>
            <a:pPr lvl="2"/>
            <a:r>
              <a:rPr lang="en-US" dirty="0" smtClean="0"/>
              <a:t>In absence of state guidance, tribal protocols with lead agencies?</a:t>
            </a:r>
          </a:p>
          <a:p>
            <a:pPr lvl="1"/>
            <a:r>
              <a:rPr lang="en-US" dirty="0" smtClean="0"/>
              <a:t>New agencies to the mix: water and school districts, utilities</a:t>
            </a:r>
          </a:p>
          <a:p>
            <a:pPr lvl="1"/>
            <a:r>
              <a:rPr lang="en-US" dirty="0" smtClean="0"/>
              <a:t>Tribal Values</a:t>
            </a:r>
          </a:p>
          <a:p>
            <a:pPr lvl="2"/>
            <a:r>
              <a:rPr lang="en-US" dirty="0" smtClean="0"/>
              <a:t>Planners are not equipped to understand this aspect</a:t>
            </a:r>
          </a:p>
          <a:p>
            <a:pPr lvl="2"/>
            <a:r>
              <a:rPr lang="en-US" dirty="0" smtClean="0"/>
              <a:t>Staff and consultant archaeologists are archaeologists!</a:t>
            </a:r>
          </a:p>
          <a:p>
            <a:pPr lvl="1"/>
            <a:endParaRPr lang="en-US" dirty="0"/>
          </a:p>
        </p:txBody>
      </p:sp>
    </p:spTree>
    <p:extLst>
      <p:ext uri="{BB962C8B-B14F-4D97-AF65-F5344CB8AC3E}">
        <p14:creationId xmlns:p14="http://schemas.microsoft.com/office/powerpoint/2010/main" val="205271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Confidentiality</a:t>
            </a:r>
            <a:endParaRPr lang="en-US" dirty="0"/>
          </a:p>
        </p:txBody>
      </p:sp>
      <p:sp>
        <p:nvSpPr>
          <p:cNvPr id="3" name="Content Placeholder 2"/>
          <p:cNvSpPr>
            <a:spLocks noGrp="1"/>
          </p:cNvSpPr>
          <p:nvPr>
            <p:ph idx="1"/>
          </p:nvPr>
        </p:nvSpPr>
        <p:spPr/>
        <p:txBody>
          <a:bodyPr/>
          <a:lstStyle/>
          <a:p>
            <a:r>
              <a:rPr lang="en-US" dirty="0" smtClean="0"/>
              <a:t>During Consultation (PRC §21082.3(c)(2)(A))</a:t>
            </a:r>
          </a:p>
          <a:p>
            <a:pPr lvl="1"/>
            <a:r>
              <a:rPr lang="en-US" dirty="0" smtClean="0"/>
              <a:t>Any information that a tribe shares regarding the location, description and use of TCRs</a:t>
            </a:r>
          </a:p>
          <a:p>
            <a:pPr lvl="1"/>
            <a:r>
              <a:rPr lang="en-US" dirty="0" smtClean="0"/>
              <a:t>Information we share with the lead agency or the applicant</a:t>
            </a:r>
          </a:p>
          <a:p>
            <a:pPr lvl="2"/>
            <a:r>
              <a:rPr lang="en-US" dirty="0" smtClean="0"/>
              <a:t>For the first time, the applicant is subject to confidentiality, “using a reasonable degree of care” and may not share information regarding TCRs with third parties </a:t>
            </a:r>
          </a:p>
          <a:p>
            <a:pPr lvl="1"/>
            <a:r>
              <a:rPr lang="en-US" dirty="0" smtClean="0"/>
              <a:t>Confidentiality is for the purpose of preventing looting, vandalism, or damage to tribal cultural resources</a:t>
            </a:r>
          </a:p>
        </p:txBody>
      </p:sp>
    </p:spTree>
    <p:extLst>
      <p:ext uri="{BB962C8B-B14F-4D97-AF65-F5344CB8AC3E}">
        <p14:creationId xmlns:p14="http://schemas.microsoft.com/office/powerpoint/2010/main" val="6130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Confidentiality </a:t>
            </a:r>
            <a:endParaRPr lang="en-US" dirty="0"/>
          </a:p>
        </p:txBody>
      </p:sp>
      <p:sp>
        <p:nvSpPr>
          <p:cNvPr id="3" name="Content Placeholder 2"/>
          <p:cNvSpPr>
            <a:spLocks noGrp="1"/>
          </p:cNvSpPr>
          <p:nvPr>
            <p:ph idx="1"/>
          </p:nvPr>
        </p:nvSpPr>
        <p:spPr/>
        <p:txBody>
          <a:bodyPr>
            <a:normAutofit fontScale="92500" lnSpcReduction="20000"/>
          </a:bodyPr>
          <a:lstStyle/>
          <a:p>
            <a:r>
              <a:rPr lang="en-US" dirty="0"/>
              <a:t>In the environmental </a:t>
            </a:r>
            <a:r>
              <a:rPr lang="en-US" dirty="0" smtClean="0"/>
              <a:t>document </a:t>
            </a:r>
            <a:r>
              <a:rPr lang="en-US" dirty="0"/>
              <a:t>(PRC §21082.3(c</a:t>
            </a:r>
            <a:r>
              <a:rPr lang="en-US" dirty="0" smtClean="0"/>
              <a:t>)(1))</a:t>
            </a:r>
            <a:endParaRPr lang="en-US" dirty="0"/>
          </a:p>
          <a:p>
            <a:pPr lvl="1"/>
            <a:r>
              <a:rPr lang="en-US" dirty="0"/>
              <a:t>Must provide sufficient information for </a:t>
            </a:r>
            <a:r>
              <a:rPr lang="en-US" dirty="0" smtClean="0"/>
              <a:t>decision-makers, but law requires prior consent of the tribe and if any confidential information is published, it must go into a confidential appendix, unless the tribe agrees in writing</a:t>
            </a:r>
          </a:p>
          <a:p>
            <a:pPr lvl="2"/>
            <a:r>
              <a:rPr lang="en-US" dirty="0" smtClean="0"/>
              <a:t>AB 52 “does not prevent a lead agency or other public agency from describing the information in general terms in the environmental document so as to inform the public of the basis of the lead agency’s or other public agency’s decision without breaching confidentiality…” (PRC §21082.3(c)(3))</a:t>
            </a:r>
            <a:endParaRPr lang="en-US" dirty="0"/>
          </a:p>
          <a:p>
            <a:pPr lvl="1"/>
            <a:r>
              <a:rPr lang="en-US" dirty="0"/>
              <a:t>How is tribal information </a:t>
            </a:r>
            <a:r>
              <a:rPr lang="en-US" dirty="0" smtClean="0"/>
              <a:t>packaged for the environmental document?</a:t>
            </a:r>
          </a:p>
          <a:p>
            <a:pPr lvl="2"/>
            <a:r>
              <a:rPr lang="en-US" dirty="0" smtClean="0"/>
              <a:t>What is tribal information? Who writes it? How much goes into the actual document versus a confidential appendix?</a:t>
            </a:r>
          </a:p>
          <a:p>
            <a:pPr lvl="2"/>
            <a:endParaRPr lang="en-US" dirty="0"/>
          </a:p>
          <a:p>
            <a:endParaRPr lang="en-US" dirty="0"/>
          </a:p>
        </p:txBody>
      </p:sp>
    </p:spTree>
    <p:extLst>
      <p:ext uri="{BB962C8B-B14F-4D97-AF65-F5344CB8AC3E}">
        <p14:creationId xmlns:p14="http://schemas.microsoft.com/office/powerpoint/2010/main" val="2868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Avoidance of Impacts </a:t>
            </a:r>
            <a:endParaRPr lang="en-US" dirty="0"/>
          </a:p>
        </p:txBody>
      </p:sp>
      <p:sp>
        <p:nvSpPr>
          <p:cNvPr id="3" name="Content Placeholder 2"/>
          <p:cNvSpPr>
            <a:spLocks noGrp="1"/>
          </p:cNvSpPr>
          <p:nvPr>
            <p:ph idx="1"/>
          </p:nvPr>
        </p:nvSpPr>
        <p:spPr/>
        <p:txBody>
          <a:bodyPr>
            <a:normAutofit lnSpcReduction="10000"/>
          </a:bodyPr>
          <a:lstStyle/>
          <a:p>
            <a:r>
              <a:rPr lang="en-US" dirty="0" smtClean="0"/>
              <a:t>Public agencies shall, when feasible, avoid damaging effects to any TCR (PRC §21084.3(a))</a:t>
            </a:r>
          </a:p>
          <a:p>
            <a:r>
              <a:rPr lang="en-US" dirty="0" smtClean="0"/>
              <a:t>What are avoidance options?	</a:t>
            </a:r>
          </a:p>
          <a:p>
            <a:pPr lvl="1"/>
            <a:r>
              <a:rPr lang="en-US" dirty="0" smtClean="0"/>
              <a:t>Redesign – why it is so important to consult early</a:t>
            </a:r>
          </a:p>
          <a:p>
            <a:pPr lvl="1"/>
            <a:r>
              <a:rPr lang="en-US" dirty="0" smtClean="0"/>
              <a:t>Planning options (i.e., parking variances)</a:t>
            </a:r>
          </a:p>
          <a:p>
            <a:pPr lvl="1"/>
            <a:r>
              <a:rPr lang="en-US" dirty="0" smtClean="0"/>
              <a:t>Preservation in open space/park/conservation</a:t>
            </a:r>
          </a:p>
          <a:p>
            <a:pPr lvl="2"/>
            <a:r>
              <a:rPr lang="en-US" dirty="0" smtClean="0"/>
              <a:t>The carrot: donations to tribes in both conservation and fee are charitable contributions, which means the applicant can recoup some of their losses</a:t>
            </a:r>
            <a:endParaRPr lang="en-US" dirty="0"/>
          </a:p>
        </p:txBody>
      </p:sp>
    </p:spTree>
    <p:extLst>
      <p:ext uri="{BB962C8B-B14F-4D97-AF65-F5344CB8AC3E}">
        <p14:creationId xmlns:p14="http://schemas.microsoft.com/office/powerpoint/2010/main" val="111027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of Impacts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PRC §21084.3(b)(2))</a:t>
            </a:r>
          </a:p>
          <a:p>
            <a:pPr lvl="1"/>
            <a:r>
              <a:rPr lang="en-US" dirty="0" smtClean="0"/>
              <a:t>Treating the resource with appropriate dignity, including the tribal cultural values and meaning of the resource</a:t>
            </a:r>
          </a:p>
          <a:p>
            <a:pPr lvl="2"/>
            <a:r>
              <a:rPr lang="en-US" dirty="0" smtClean="0"/>
              <a:t>Protecting the cultural character and integrity of the resource</a:t>
            </a:r>
          </a:p>
          <a:p>
            <a:pPr lvl="2"/>
            <a:r>
              <a:rPr lang="en-US" dirty="0" smtClean="0"/>
              <a:t>Protecting the traditional use of the resource</a:t>
            </a:r>
          </a:p>
          <a:p>
            <a:pPr lvl="2"/>
            <a:r>
              <a:rPr lang="en-US" dirty="0" smtClean="0"/>
              <a:t>Protecting the confidentiality of the resource</a:t>
            </a:r>
          </a:p>
          <a:p>
            <a:pPr lvl="2"/>
            <a:r>
              <a:rPr lang="en-US" dirty="0" smtClean="0"/>
              <a:t>Permanent conservation easements or other interests in real property with culturally appropriate management criteria</a:t>
            </a:r>
          </a:p>
          <a:p>
            <a:pPr lvl="2"/>
            <a:r>
              <a:rPr lang="en-US" dirty="0" smtClean="0"/>
              <a:t>Protecting the resource</a:t>
            </a:r>
            <a:endParaRPr lang="en-US" dirty="0"/>
          </a:p>
        </p:txBody>
      </p:sp>
    </p:spTree>
    <p:extLst>
      <p:ext uri="{BB962C8B-B14F-4D97-AF65-F5344CB8AC3E}">
        <p14:creationId xmlns:p14="http://schemas.microsoft.com/office/powerpoint/2010/main" val="242944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Protect via Mitigation?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Avoidance of impacts, with long-term preservation</a:t>
            </a:r>
          </a:p>
          <a:p>
            <a:pPr lvl="1"/>
            <a:r>
              <a:rPr lang="en-US" dirty="0" smtClean="0"/>
              <a:t>May include active/passive park use, with signage and trails</a:t>
            </a:r>
          </a:p>
          <a:p>
            <a:r>
              <a:rPr lang="en-US" dirty="0" smtClean="0"/>
              <a:t>Sensitive and thoughtful conditions on construction – the Calendar Rock example</a:t>
            </a:r>
          </a:p>
          <a:p>
            <a:r>
              <a:rPr lang="en-US" dirty="0" smtClean="0"/>
              <a:t>Ethnographic and landscapes studies</a:t>
            </a:r>
          </a:p>
          <a:p>
            <a:r>
              <a:rPr lang="en-US" dirty="0" smtClean="0"/>
              <a:t>Relocation of resources – less preferred, but better than destruction</a:t>
            </a:r>
          </a:p>
          <a:p>
            <a:r>
              <a:rPr lang="en-US" dirty="0"/>
              <a:t>Inadvertent discoveries protection, including open space for relocation/reburial of items</a:t>
            </a:r>
          </a:p>
          <a:p>
            <a:r>
              <a:rPr lang="en-US" dirty="0" smtClean="0"/>
              <a:t>Controlled grading – best when there is a potential for subsurface resources that are not known from surface indicators</a:t>
            </a:r>
          </a:p>
          <a:p>
            <a:r>
              <a:rPr lang="en-US" dirty="0" smtClean="0"/>
              <a:t>Tribal monitoring – the last resort</a:t>
            </a:r>
            <a:endParaRPr lang="en-US" dirty="0"/>
          </a:p>
        </p:txBody>
      </p:sp>
    </p:spTree>
    <p:extLst>
      <p:ext uri="{BB962C8B-B14F-4D97-AF65-F5344CB8AC3E}">
        <p14:creationId xmlns:p14="http://schemas.microsoft.com/office/powerpoint/2010/main" val="83391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r>
              <a:rPr lang="en-US" dirty="0" smtClean="0"/>
              <a:t>AB 52 dramatically changes the tribal cultural resource protection, CEQA and land management “landscapes”</a:t>
            </a:r>
          </a:p>
          <a:p>
            <a:r>
              <a:rPr lang="en-US" dirty="0" smtClean="0"/>
              <a:t>Tribes are recognized as governments, with expertise over their cultural heritage</a:t>
            </a:r>
          </a:p>
          <a:p>
            <a:r>
              <a:rPr lang="en-US" dirty="0" smtClean="0"/>
              <a:t>Resources must now be considered from the tribal value perspective</a:t>
            </a:r>
          </a:p>
          <a:p>
            <a:r>
              <a:rPr lang="en-US" dirty="0" smtClean="0"/>
              <a:t>Tribes have stronger ways to ensure TCRs are avoided or impacts thereto mitigated appropriately</a:t>
            </a:r>
          </a:p>
          <a:p>
            <a:r>
              <a:rPr lang="en-US" dirty="0" smtClean="0"/>
              <a:t>A huge learning curve, however, means we have a long way to go! </a:t>
            </a:r>
            <a:endParaRPr lang="en-US" dirty="0"/>
          </a:p>
        </p:txBody>
      </p:sp>
    </p:spTree>
    <p:extLst>
      <p:ext uri="{BB962C8B-B14F-4D97-AF65-F5344CB8AC3E}">
        <p14:creationId xmlns:p14="http://schemas.microsoft.com/office/powerpoint/2010/main" val="103860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 52 v. “Old School” CEQA</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For most of our experience under CEQA, tribes were treated as members of the public</a:t>
            </a:r>
          </a:p>
          <a:p>
            <a:r>
              <a:rPr lang="en-US" dirty="0" smtClean="0"/>
              <a:t>Tribal information/expertise was disregarded or ignored</a:t>
            </a:r>
          </a:p>
          <a:p>
            <a:r>
              <a:rPr lang="en-US" dirty="0" smtClean="0"/>
              <a:t>CEQA focuses on “archaeological” resources as cultural resources</a:t>
            </a:r>
          </a:p>
          <a:p>
            <a:pPr lvl="1"/>
            <a:r>
              <a:rPr lang="en-US" dirty="0" smtClean="0"/>
              <a:t>Things in the dirt</a:t>
            </a:r>
          </a:p>
          <a:p>
            <a:pPr lvl="1"/>
            <a:r>
              <a:rPr lang="en-US" dirty="0" smtClean="0"/>
              <a:t>Things you can touch – the tangible</a:t>
            </a:r>
          </a:p>
          <a:p>
            <a:pPr lvl="1"/>
            <a:r>
              <a:rPr lang="en-US" dirty="0" smtClean="0"/>
              <a:t>Thus, the environmental impacts were focuses on the </a:t>
            </a:r>
            <a:r>
              <a:rPr lang="en-US" u="sng" dirty="0" smtClean="0"/>
              <a:t>scientific</a:t>
            </a:r>
            <a:r>
              <a:rPr lang="en-US" dirty="0" smtClean="0"/>
              <a:t> value of the resource</a:t>
            </a:r>
          </a:p>
          <a:p>
            <a:r>
              <a:rPr lang="en-US" dirty="0" smtClean="0"/>
              <a:t>With AB 52, we have entered into a new world </a:t>
            </a:r>
          </a:p>
          <a:p>
            <a:pPr lvl="1"/>
            <a:r>
              <a:rPr lang="en-US" dirty="0" smtClean="0"/>
              <a:t>Tribes are recognized as governments</a:t>
            </a:r>
          </a:p>
          <a:p>
            <a:pPr lvl="1"/>
            <a:r>
              <a:rPr lang="en-US" dirty="0" smtClean="0"/>
              <a:t>Tribal expertise is acknowledged</a:t>
            </a:r>
          </a:p>
          <a:p>
            <a:pPr lvl="1"/>
            <a:r>
              <a:rPr lang="en-US" dirty="0" smtClean="0"/>
              <a:t>Tribal values must be considered</a:t>
            </a:r>
            <a:endParaRPr lang="en-US" dirty="0"/>
          </a:p>
        </p:txBody>
      </p:sp>
    </p:spTree>
    <p:extLst>
      <p:ext uri="{BB962C8B-B14F-4D97-AF65-F5344CB8AC3E}">
        <p14:creationId xmlns:p14="http://schemas.microsoft.com/office/powerpoint/2010/main" val="7777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No∫úun</a:t>
            </a:r>
            <a:r>
              <a:rPr lang="en-US" dirty="0"/>
              <a:t> </a:t>
            </a:r>
            <a:r>
              <a:rPr lang="en-US" dirty="0" err="1"/>
              <a:t>Lόoviq</a:t>
            </a:r>
            <a:r>
              <a:rPr lang="en-US" dirty="0"/>
              <a:t> (Thank you)</a:t>
            </a:r>
            <a:endParaRPr lang="en-US" dirty="0"/>
          </a:p>
        </p:txBody>
      </p:sp>
      <p:sp>
        <p:nvSpPr>
          <p:cNvPr id="3" name="Text Placeholder 2"/>
          <p:cNvSpPr>
            <a:spLocks noGrp="1"/>
          </p:cNvSpPr>
          <p:nvPr>
            <p:ph type="body" idx="1"/>
          </p:nvPr>
        </p:nvSpPr>
        <p:spPr/>
        <p:txBody>
          <a:bodyPr/>
          <a:lstStyle/>
          <a:p>
            <a:r>
              <a:rPr lang="en-US" dirty="0" smtClean="0"/>
              <a:t>The End</a:t>
            </a:r>
            <a:endParaRPr lang="en-US" dirty="0"/>
          </a:p>
        </p:txBody>
      </p:sp>
    </p:spTree>
    <p:extLst>
      <p:ext uri="{BB962C8B-B14F-4D97-AF65-F5344CB8AC3E}">
        <p14:creationId xmlns:p14="http://schemas.microsoft.com/office/powerpoint/2010/main" val="2499971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Tribal Cultural Resource?</a:t>
            </a:r>
            <a:endParaRPr lang="en-US" dirty="0"/>
          </a:p>
        </p:txBody>
      </p:sp>
      <p:sp>
        <p:nvSpPr>
          <p:cNvPr id="3" name="Content Placeholder 2"/>
          <p:cNvSpPr>
            <a:spLocks noGrp="1"/>
          </p:cNvSpPr>
          <p:nvPr>
            <p:ph idx="1"/>
          </p:nvPr>
        </p:nvSpPr>
        <p:spPr/>
        <p:txBody>
          <a:bodyPr/>
          <a:lstStyle/>
          <a:p>
            <a:r>
              <a:rPr lang="en-US" dirty="0" smtClean="0"/>
              <a:t>Sites, features, places, cultural landscapes, sacred places, and objects with cultural value to a California Native American Tribe (PRC §21074(a))</a:t>
            </a:r>
          </a:p>
          <a:p>
            <a:pPr lvl="1"/>
            <a:r>
              <a:rPr lang="en-US" dirty="0" smtClean="0"/>
              <a:t>Included or eligible for inclusion on the California Register of Historic Places</a:t>
            </a:r>
          </a:p>
          <a:p>
            <a:pPr lvl="1"/>
            <a:r>
              <a:rPr lang="en-US" dirty="0" smtClean="0"/>
              <a:t>Included in a local register</a:t>
            </a:r>
          </a:p>
          <a:p>
            <a:pPr lvl="1"/>
            <a:r>
              <a:rPr lang="en-US" dirty="0" smtClean="0"/>
              <a:t>“Discretionary” – as determined by a lead agency, supported by substantial evidence</a:t>
            </a:r>
          </a:p>
          <a:p>
            <a:r>
              <a:rPr lang="en-US" dirty="0" smtClean="0"/>
              <a:t>Keep in mind that even without a TCR, there may still be cultural or archaeological resources that must be addressed</a:t>
            </a:r>
            <a:endParaRPr lang="en-US" dirty="0"/>
          </a:p>
        </p:txBody>
      </p:sp>
    </p:spTree>
    <p:extLst>
      <p:ext uri="{BB962C8B-B14F-4D97-AF65-F5344CB8AC3E}">
        <p14:creationId xmlns:p14="http://schemas.microsoft.com/office/powerpoint/2010/main" val="243727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Criteria (14 C.C.R. §4852(b))</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Criterion 1</a:t>
            </a:r>
            <a:r>
              <a:rPr lang="en-US" dirty="0" smtClean="0"/>
              <a:t>: Associated with events that have made a significant contribution to the broad patterns of local or regional history or the cultural heritage of California or the United States.</a:t>
            </a:r>
          </a:p>
          <a:p>
            <a:r>
              <a:rPr lang="en-US" b="1" dirty="0" smtClean="0"/>
              <a:t>Criterion 2</a:t>
            </a:r>
            <a:r>
              <a:rPr lang="en-US" dirty="0" smtClean="0"/>
              <a:t>: Associated with the lives of persons important to local, California or national history.</a:t>
            </a:r>
          </a:p>
          <a:p>
            <a:r>
              <a:rPr lang="en-US" b="1" dirty="0" smtClean="0"/>
              <a:t>Criterion 3</a:t>
            </a:r>
            <a:r>
              <a:rPr lang="en-US" dirty="0" smtClean="0"/>
              <a:t>: Embodies the distinctive characteristic of a type, period, region or method of construction or represents the work of a master or possessed high artistic values.</a:t>
            </a:r>
          </a:p>
          <a:p>
            <a:r>
              <a:rPr lang="en-US" b="1" dirty="0" smtClean="0"/>
              <a:t>Criterion 4</a:t>
            </a:r>
            <a:r>
              <a:rPr lang="en-US" dirty="0" smtClean="0"/>
              <a:t>: Has yielded or has the potential to yield, information important to the prehistory or history of the local area, California or the nation.</a:t>
            </a:r>
            <a:endParaRPr lang="en-US" dirty="0"/>
          </a:p>
        </p:txBody>
      </p:sp>
    </p:spTree>
    <p:extLst>
      <p:ext uri="{BB962C8B-B14F-4D97-AF65-F5344CB8AC3E}">
        <p14:creationId xmlns:p14="http://schemas.microsoft.com/office/powerpoint/2010/main" val="36192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Tribal Values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AB 52 finally gives a voice to the values that tribes place on </a:t>
            </a:r>
            <a:r>
              <a:rPr lang="en-US" i="1" dirty="0" smtClean="0"/>
              <a:t>their</a:t>
            </a:r>
            <a:r>
              <a:rPr lang="en-US" dirty="0" smtClean="0"/>
              <a:t> resources</a:t>
            </a:r>
          </a:p>
          <a:p>
            <a:r>
              <a:rPr lang="en-US" dirty="0" smtClean="0"/>
              <a:t>These values are inherent to the tribal community which holds such cultural value</a:t>
            </a:r>
          </a:p>
          <a:p>
            <a:r>
              <a:rPr lang="en-US" dirty="0" smtClean="0"/>
              <a:t>Long-standing </a:t>
            </a:r>
            <a:r>
              <a:rPr lang="en-US" dirty="0"/>
              <a:t>clash between archaeologists and tribes on the value of cultural </a:t>
            </a:r>
            <a:r>
              <a:rPr lang="en-US" dirty="0" smtClean="0"/>
              <a:t>resources</a:t>
            </a:r>
          </a:p>
          <a:p>
            <a:pPr lvl="1"/>
            <a:r>
              <a:rPr lang="en-US" dirty="0" smtClean="0"/>
              <a:t>Archaeologists are first, not usually tribal people, and second, are focused on the scientific value of a resource</a:t>
            </a:r>
          </a:p>
          <a:p>
            <a:pPr lvl="1"/>
            <a:r>
              <a:rPr lang="en-US" dirty="0" smtClean="0"/>
              <a:t>Tribes view these resources – both the tangible and intangible – as having inherent cultural value, which is part and parcel of their identity as native peoples and their cultural heritage</a:t>
            </a:r>
          </a:p>
          <a:p>
            <a:r>
              <a:rPr lang="en-US" dirty="0" smtClean="0"/>
              <a:t>With AB 52, there is an on-going struggle to not just accept the new reality of CEQA, but also of how to gather and address these cultural values</a:t>
            </a:r>
            <a:endParaRPr lang="en-US" dirty="0"/>
          </a:p>
        </p:txBody>
      </p:sp>
    </p:spTree>
    <p:extLst>
      <p:ext uri="{BB962C8B-B14F-4D97-AF65-F5344CB8AC3E}">
        <p14:creationId xmlns:p14="http://schemas.microsoft.com/office/powerpoint/2010/main" val="6193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Cultural Places/Landscapes</a:t>
            </a:r>
            <a:endParaRPr lang="en-US" dirty="0"/>
          </a:p>
        </p:txBody>
      </p:sp>
      <p:sp>
        <p:nvSpPr>
          <p:cNvPr id="3" name="Content Placeholder 2"/>
          <p:cNvSpPr>
            <a:spLocks noGrp="1"/>
          </p:cNvSpPr>
          <p:nvPr>
            <p:ph idx="1"/>
          </p:nvPr>
        </p:nvSpPr>
        <p:spPr/>
        <p:txBody>
          <a:bodyPr/>
          <a:lstStyle/>
          <a:p>
            <a:r>
              <a:rPr lang="en-US" dirty="0" smtClean="0"/>
              <a:t>Federal law acknowledges “traditional cultural properties” or TCPs</a:t>
            </a:r>
          </a:p>
          <a:p>
            <a:pPr lvl="1"/>
            <a:r>
              <a:rPr lang="en-US" dirty="0" smtClean="0"/>
              <a:t>“…TCPs, by definition, are those places regarded as significant by the community involved.  The strength of a property’s being designated a TCP rests finally on the community’s understanding of [Native American] cosmology, as to what would be regarded as significant.”  See N.P.S. Bulletin 38</a:t>
            </a:r>
          </a:p>
          <a:p>
            <a:r>
              <a:rPr lang="en-US" dirty="0"/>
              <a:t>AB 52 references “traditional cultural landscapes</a:t>
            </a:r>
            <a:r>
              <a:rPr lang="en-US" dirty="0" smtClean="0"/>
              <a:t>”</a:t>
            </a:r>
          </a:p>
          <a:p>
            <a:pPr lvl="1"/>
            <a:r>
              <a:rPr lang="en-US" dirty="0" smtClean="0"/>
              <a:t>Must have cultural value to a California Native American Tribe</a:t>
            </a:r>
          </a:p>
          <a:p>
            <a:pPr lvl="1"/>
            <a:r>
              <a:rPr lang="en-US" dirty="0" smtClean="0"/>
              <a:t>Must be defined in terms of size and scope</a:t>
            </a:r>
          </a:p>
          <a:p>
            <a:pPr lvl="1"/>
            <a:endParaRPr lang="en-US" dirty="0"/>
          </a:p>
          <a:p>
            <a:endParaRPr lang="en-US" dirty="0" smtClean="0"/>
          </a:p>
        </p:txBody>
      </p:sp>
    </p:spTree>
    <p:extLst>
      <p:ext uri="{BB962C8B-B14F-4D97-AF65-F5344CB8AC3E}">
        <p14:creationId xmlns:p14="http://schemas.microsoft.com/office/powerpoint/2010/main" val="35159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Traditional Cultural Properties and Landscapes</a:t>
            </a:r>
            <a:br>
              <a:rPr lang="en-US" dirty="0" smtClean="0"/>
            </a:br>
            <a:r>
              <a:rPr lang="en-US" i="1" dirty="0" err="1" smtClean="0"/>
              <a:t>Káamalam</a:t>
            </a:r>
            <a:r>
              <a:rPr lang="en-US" i="1" dirty="0" smtClean="0"/>
              <a:t> </a:t>
            </a:r>
            <a:r>
              <a:rPr lang="en-US" i="1" dirty="0" err="1" smtClean="0"/>
              <a:t>Pómki</a:t>
            </a:r>
            <a:r>
              <a:rPr lang="en-US" dirty="0" smtClean="0"/>
              <a:t>/</a:t>
            </a:r>
            <a:r>
              <a:rPr lang="en-US" i="1" dirty="0" err="1" smtClean="0"/>
              <a:t>Pu’eska</a:t>
            </a:r>
            <a:r>
              <a:rPr lang="en-US" dirty="0" smtClean="0"/>
              <a:t> Mountain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6481" y="2510330"/>
            <a:ext cx="8519038" cy="3383280"/>
          </a:xfrm>
        </p:spPr>
      </p:pic>
    </p:spTree>
    <p:extLst>
      <p:ext uri="{BB962C8B-B14F-4D97-AF65-F5344CB8AC3E}">
        <p14:creationId xmlns:p14="http://schemas.microsoft.com/office/powerpoint/2010/main" val="39138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Traditional Cultural Properties and Landscapes</a:t>
            </a:r>
            <a:br>
              <a:rPr lang="en-US" dirty="0"/>
            </a:br>
            <a:r>
              <a:rPr lang="en-US" i="1" dirty="0" smtClean="0"/>
              <a:t>‘</a:t>
            </a:r>
            <a:r>
              <a:rPr lang="en-US" i="1" dirty="0" err="1" smtClean="0"/>
              <a:t>éxva</a:t>
            </a:r>
            <a:r>
              <a:rPr lang="en-US" i="1" dirty="0" smtClean="0"/>
              <a:t> </a:t>
            </a:r>
            <a:r>
              <a:rPr lang="en-US" i="1" dirty="0" err="1" smtClean="0"/>
              <a:t>Teméeku</a:t>
            </a:r>
            <a:endParaRPr lang="en-US" i="1" dirty="0"/>
          </a:p>
        </p:txBody>
      </p:sp>
      <p:pic>
        <p:nvPicPr>
          <p:cNvPr id="4" name="Content Placeholder 3" descr="Santa Margarita 03 5154.jpg"/>
          <p:cNvPicPr>
            <a:picLocks noGrp="1" noChangeAspect="1"/>
          </p:cNvPicPr>
          <p:nvPr>
            <p:ph idx="1"/>
          </p:nvPr>
        </p:nvPicPr>
        <p:blipFill>
          <a:blip r:embed="rId3"/>
          <a:srcRect/>
          <a:stretch>
            <a:fillRect/>
          </a:stretch>
        </p:blipFill>
        <p:spPr bwMode="auto">
          <a:xfrm>
            <a:off x="4150112" y="2579765"/>
            <a:ext cx="3891775" cy="3317875"/>
          </a:xfrm>
          <a:prstGeom prst="rect">
            <a:avLst/>
          </a:prstGeom>
          <a:noFill/>
          <a:ln w="9525">
            <a:noFill/>
            <a:miter lim="800000"/>
            <a:headEnd/>
            <a:tailEnd/>
          </a:ln>
        </p:spPr>
      </p:pic>
    </p:spTree>
    <p:extLst>
      <p:ext uri="{BB962C8B-B14F-4D97-AF65-F5344CB8AC3E}">
        <p14:creationId xmlns:p14="http://schemas.microsoft.com/office/powerpoint/2010/main" val="29755032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8624</TotalTime>
  <Words>1944</Words>
  <Application>Microsoft Office PowerPoint</Application>
  <PresentationFormat>Widescreen</PresentationFormat>
  <Paragraphs>172</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Garamond</vt:lpstr>
      <vt:lpstr>Organic</vt:lpstr>
      <vt:lpstr>AB 52: Putting the Tribe in Tribal Cultural Resources</vt:lpstr>
      <vt:lpstr>Today’s Objectives</vt:lpstr>
      <vt:lpstr>AB 52 v. “Old School” CEQA</vt:lpstr>
      <vt:lpstr>What is a Tribal Cultural Resource?</vt:lpstr>
      <vt:lpstr>Eligibility Criteria (14 C.C.R. §4852(b))</vt:lpstr>
      <vt:lpstr>Tribal Values</vt:lpstr>
      <vt:lpstr>Traditional Cultural Places/Landscapes</vt:lpstr>
      <vt:lpstr>Traditional Cultural Properties and Landscapes Káamalam Pómki/Pu’eska Mountain</vt:lpstr>
      <vt:lpstr>Traditional Cultural Properties and Landscapes ‘éxva Teméeku</vt:lpstr>
      <vt:lpstr>What Criteria Apply?</vt:lpstr>
      <vt:lpstr>Traditional Cultural Properties and Landscapes Chéexayam Pum’wappivu &amp; ‘Anó’ Pótma</vt:lpstr>
      <vt:lpstr>Traditional Cultural Properties and Landscapes Chéexayam Pum’wappivu &amp; ‘Anó’ Pótma</vt:lpstr>
      <vt:lpstr>What Criteria Apply?</vt:lpstr>
      <vt:lpstr>Sacred Places and Features</vt:lpstr>
      <vt:lpstr>What Criteria Apply?</vt:lpstr>
      <vt:lpstr>Objects with Cultural Value</vt:lpstr>
      <vt:lpstr>Objects with Cultural Value</vt:lpstr>
      <vt:lpstr>What Criteria Apply?</vt:lpstr>
      <vt:lpstr>Consultation</vt:lpstr>
      <vt:lpstr>Consultation under AB 52</vt:lpstr>
      <vt:lpstr>Consultation Topics</vt:lpstr>
      <vt:lpstr>The End of Consultation</vt:lpstr>
      <vt:lpstr>Consultation Contemplation </vt:lpstr>
      <vt:lpstr>Confidentiality</vt:lpstr>
      <vt:lpstr>Confidentiality </vt:lpstr>
      <vt:lpstr>Avoidance of Impacts </vt:lpstr>
      <vt:lpstr>Mitigation of Impacts </vt:lpstr>
      <vt:lpstr>How to Protect via Mitigation?</vt:lpstr>
      <vt:lpstr>Summary</vt:lpstr>
      <vt:lpstr>No∫úun Lόoviq (Thank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 52: Where the Law Meets Reality</dc:title>
  <dc:creator>Michele Hannah</dc:creator>
  <cp:lastModifiedBy>Michele Hannah</cp:lastModifiedBy>
  <cp:revision>29</cp:revision>
  <cp:lastPrinted>2016-10-08T00:42:34Z</cp:lastPrinted>
  <dcterms:created xsi:type="dcterms:W3CDTF">2016-10-06T23:32:00Z</dcterms:created>
  <dcterms:modified xsi:type="dcterms:W3CDTF">2016-10-12T23:16:19Z</dcterms:modified>
</cp:coreProperties>
</file>