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318" r:id="rId13"/>
    <p:sldId id="316" r:id="rId14"/>
    <p:sldId id="292" r:id="rId15"/>
    <p:sldId id="31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-104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3997F-0687-E34D-9CD7-E3C00149D7D6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C462-BEA0-F941-AD45-C636BAA25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5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xmlns="" id="{B8D5B25F-32AA-2845-B1F8-B99A810E2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xmlns="" id="{17F69FEB-EDFD-2740-BFFE-788183F13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xmlns="" id="{EE18E594-5E36-DC41-974E-566C3221C9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9362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xmlns="" id="{B8D5B25F-32AA-2845-B1F8-B99A810E2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xmlns="" id="{17F69FEB-EDFD-2740-BFFE-788183F13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xmlns="" id="{EE18E594-5E36-DC41-974E-566C3221C9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6559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xmlns="" id="{12B69685-6B7F-2948-AC4C-B6778E270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xmlns="" id="{D769C609-26C0-164F-9740-57C77158B7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xmlns="" id="{5F7932D8-9FA7-264A-940C-34CF6047EE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9839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xmlns="" id="{12B69685-6B7F-2948-AC4C-B6778E270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xmlns="" id="{D769C609-26C0-164F-9740-57C77158B7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xmlns="" id="{5F7932D8-9FA7-264A-940C-34CF6047EE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2183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 smtClean="0"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1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762001"/>
            <a:ext cx="26416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762001"/>
            <a:ext cx="7721600" cy="5324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7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0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8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6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2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sz="180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1" y="6248401"/>
            <a:ext cx="284056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-104" charset="-128"/>
                <a:cs typeface="+mn-cs"/>
              </a:defRPr>
            </a:lvl1pPr>
          </a:lstStyle>
          <a:p>
            <a:fld id="{A16984B7-01AD-4A44-BE8F-4E7916DC5EA2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pitchFamily="-104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fld id="{4934D78F-DDA9-ED47-A873-11BA49E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-104" charset="-128"/>
          <a:cs typeface="ＭＳ Ｐゴシック" pitchFamily="-104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04" charset="-128"/>
          <a:cs typeface="ＭＳ Ｐゴシック" pitchFamily="-10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04" charset="-128"/>
          <a:cs typeface="ＭＳ Ｐゴシック" pitchFamily="-10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04" charset="-128"/>
          <a:cs typeface="ＭＳ Ｐゴシック" pitchFamily="-10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04" charset="-128"/>
          <a:cs typeface="ＭＳ Ｐゴシック" pitchFamily="-10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352F0B-7878-DD42-A22F-7F839D22B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1467" y="2675106"/>
            <a:ext cx="5519546" cy="2074694"/>
          </a:xfrm>
        </p:spPr>
        <p:txBody>
          <a:bodyPr/>
          <a:lstStyle/>
          <a:p>
            <a:r>
              <a:rPr lang="en-US" dirty="0"/>
              <a:t>Carole Goldberg</a:t>
            </a:r>
          </a:p>
          <a:p>
            <a:r>
              <a:rPr lang="en-US" sz="2000" dirty="0"/>
              <a:t>Distinguished Research Professor, UCLA</a:t>
            </a:r>
          </a:p>
          <a:p>
            <a:endParaRPr lang="en-US" sz="2000" dirty="0"/>
          </a:p>
          <a:p>
            <a:r>
              <a:rPr lang="en-US" sz="2000" dirty="0"/>
              <a:t>California Indian Law Association</a:t>
            </a:r>
          </a:p>
          <a:p>
            <a:r>
              <a:rPr lang="en-US" sz="2000" dirty="0"/>
              <a:t>October 12,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270DE-50C8-2543-AD71-A069814CF871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Public Law 280: Challenges and Opportunities for California Tribal Law Enforcement </a:t>
            </a:r>
          </a:p>
        </p:txBody>
      </p:sp>
    </p:spTree>
    <p:extLst>
      <p:ext uri="{BB962C8B-B14F-4D97-AF65-F5344CB8AC3E}">
        <p14:creationId xmlns:p14="http://schemas.microsoft.com/office/powerpoint/2010/main" val="76398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817AC-9AD1-ED4B-B958-00FD9363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Indian Law and Order Commission (ILOC)</a:t>
            </a:r>
            <a:br>
              <a:rPr lang="en-US" sz="2800" dirty="0"/>
            </a:br>
            <a:r>
              <a:rPr lang="en-US" sz="2800" dirty="0"/>
              <a:t>A Roadmap for Making Native America Safer (2013)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A36942C-33A8-8A4E-A6F0-0A906A61F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852" y="3161490"/>
            <a:ext cx="5446445" cy="34241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53CC352-2BEB-8F46-BCC8-88DC8EF9A1BE}"/>
              </a:ext>
            </a:extLst>
          </p:cNvPr>
          <p:cNvSpPr txBox="1"/>
          <p:nvPr/>
        </p:nvSpPr>
        <p:spPr>
          <a:xfrm>
            <a:off x="1819072" y="2529190"/>
            <a:ext cx="878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Issued a unanimous report, 324 pages with 40 major recommendations in six areas </a:t>
            </a:r>
          </a:p>
        </p:txBody>
      </p:sp>
    </p:spTree>
    <p:extLst>
      <p:ext uri="{BB962C8B-B14F-4D97-AF65-F5344CB8AC3E}">
        <p14:creationId xmlns:p14="http://schemas.microsoft.com/office/powerpoint/2010/main" val="87299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>
            <a:extLst>
              <a:ext uri="{FF2B5EF4-FFF2-40B4-BE49-F238E27FC236}">
                <a16:creationId xmlns:a16="http://schemas.microsoft.com/office/drawing/2014/main" xmlns="" id="{6BE1B179-08A9-4D49-8FDC-7D1683D65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2362200"/>
            <a:ext cx="7848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By respecting and reinforcing the power of locally based Tribal criminal justice systems to protect all people and lands within Tribes’ borders – while enforcing the Federal Constitutional rights of all U.S. citizens there – and by achieving parity in Tribal justice funding compared with comparable parts of our country, our nation can narrow and ultimately eliminate the public safety gap in Indian country.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2" name="Slide Number Placeholder 1">
            <a:extLst>
              <a:ext uri="{FF2B5EF4-FFF2-40B4-BE49-F238E27FC236}">
                <a16:creationId xmlns:a16="http://schemas.microsoft.com/office/drawing/2014/main" xmlns="" id="{6138A85B-5207-0E43-B260-5E307670C243}"/>
              </a:ext>
            </a:extLst>
          </p:cNvPr>
          <p:cNvSpPr txBox="1">
            <a:spLocks/>
          </p:cNvSpPr>
          <p:nvPr/>
        </p:nvSpPr>
        <p:spPr bwMode="auto">
          <a:xfrm>
            <a:off x="10058400" y="6400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8C1947-E8B6-D049-849D-98695EBE036B}" type="slidenum">
              <a:rPr lang="en-US" altLang="en-US" sz="1200" b="1">
                <a:solidFill>
                  <a:schemeClr val="bg1"/>
                </a:solidFill>
              </a:rPr>
              <a:pPr eaLnBrk="1" hangingPunct="1"/>
              <a:t>11</a:t>
            </a:fld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97C294C3-8FE4-AD4B-B8B1-5A8630507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97313" y="995465"/>
            <a:ext cx="84582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Indian Law and Order Commission (ILOC)</a:t>
            </a:r>
            <a:br>
              <a:rPr lang="en-US" sz="3200" dirty="0"/>
            </a:br>
            <a:r>
              <a:rPr lang="en-US" sz="3200" dirty="0"/>
              <a:t>Key Recommendation</a:t>
            </a:r>
            <a:br>
              <a:rPr lang="en-US" sz="3200" dirty="0"/>
            </a:b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627467"/>
      </p:ext>
    </p:extLst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>
            <a:extLst>
              <a:ext uri="{FF2B5EF4-FFF2-40B4-BE49-F238E27FC236}">
                <a16:creationId xmlns:a16="http://schemas.microsoft.com/office/drawing/2014/main" xmlns="" id="{6BE1B179-08A9-4D49-8FDC-7D1683D65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2362200"/>
            <a:ext cx="7848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Give Tribes freedom to exit the federal criminal justice system entirely, except for laws of general application, and guarantee that same freedom to Tribes in PL 280 states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Ensure a direct appeal from tribal court to new federal court – the U.S. Court of Indian Appeals – for all criminal defendants for alleged federal Constitution rights violations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2" name="Slide Number Placeholder 1">
            <a:extLst>
              <a:ext uri="{FF2B5EF4-FFF2-40B4-BE49-F238E27FC236}">
                <a16:creationId xmlns:a16="http://schemas.microsoft.com/office/drawing/2014/main" xmlns="" id="{6138A85B-5207-0E43-B260-5E307670C243}"/>
              </a:ext>
            </a:extLst>
          </p:cNvPr>
          <p:cNvSpPr txBox="1">
            <a:spLocks/>
          </p:cNvSpPr>
          <p:nvPr/>
        </p:nvSpPr>
        <p:spPr bwMode="auto">
          <a:xfrm>
            <a:off x="10058400" y="6400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8C1947-E8B6-D049-849D-98695EBE036B}" type="slidenum">
              <a:rPr lang="en-US" altLang="en-US" sz="1200" b="1">
                <a:solidFill>
                  <a:schemeClr val="bg1"/>
                </a:solidFill>
              </a:rPr>
              <a:pPr eaLnBrk="1" hangingPunct="1"/>
              <a:t>12</a:t>
            </a:fld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97C294C3-8FE4-AD4B-B8B1-5A8630507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97313" y="995465"/>
            <a:ext cx="84582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Indian Law and Order Commission (ILOC)</a:t>
            </a:r>
            <a:br>
              <a:rPr lang="en-US" sz="3200" dirty="0"/>
            </a:br>
            <a:r>
              <a:rPr lang="en-US" sz="3200" dirty="0"/>
              <a:t>Key Recommendation</a:t>
            </a:r>
            <a:br>
              <a:rPr lang="en-US" sz="3200" dirty="0"/>
            </a:b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6949572"/>
      </p:ext>
    </p:extLst>
  </p:cSld>
  <p:clrMapOvr>
    <a:masterClrMapping/>
  </p:clrMapOvr>
  <p:transition xmlns:p14="http://schemas.microsoft.com/office/powerpoint/2010/main"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xmlns="" id="{93819F99-1090-7F41-8DBC-3E9AFF1979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Indian Law and Order Commission (ILOC)</a:t>
            </a:r>
            <a:br>
              <a:rPr lang="en-US" sz="2800" dirty="0"/>
            </a:br>
            <a:r>
              <a:rPr lang="en-US" sz="2800" dirty="0"/>
              <a:t>Two Strategies</a:t>
            </a:r>
            <a:endParaRPr lang="en-US" altLang="en-US" sz="2800" dirty="0"/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xmlns="" id="{61E49885-D057-ED45-8767-8688BF40DFAB}"/>
              </a:ext>
            </a:extLst>
          </p:cNvPr>
          <p:cNvSpPr>
            <a:spLocks noGrp="1"/>
          </p:cNvSpPr>
          <p:nvPr>
            <p:ph sz="half" idx="1"/>
          </p:nvPr>
        </p:nvSpPr>
        <p:spPr bwMode="auto">
          <a:xfrm>
            <a:off x="1107875" y="2673486"/>
            <a:ext cx="5027084" cy="372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dirty="0"/>
              <a:t>Major Restructuring</a:t>
            </a:r>
          </a:p>
        </p:txBody>
      </p:sp>
      <p:sp>
        <p:nvSpPr>
          <p:cNvPr id="6147" name="Content Placeholder 3">
            <a:extLst>
              <a:ext uri="{FF2B5EF4-FFF2-40B4-BE49-F238E27FC236}">
                <a16:creationId xmlns:a16="http://schemas.microsoft.com/office/drawing/2014/main" xmlns="" id="{CC7C87A1-2D33-6B41-AF00-1B087602CDF1}"/>
              </a:ext>
            </a:extLst>
          </p:cNvPr>
          <p:cNvSpPr>
            <a:spLocks noGrp="1"/>
          </p:cNvSpPr>
          <p:nvPr>
            <p:ph sz="half" idx="2"/>
          </p:nvPr>
        </p:nvSpPr>
        <p:spPr bwMode="auto">
          <a:xfrm>
            <a:off x="6347884" y="2673486"/>
            <a:ext cx="5027083" cy="372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dirty="0"/>
              <a:t>Work-Arounds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xmlns="" id="{5792ED9C-4691-6C4C-B921-B5C516D49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884" y="3180944"/>
            <a:ext cx="32893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xmlns="" id="{836826F7-E9C3-F041-B6DD-CEEA5797E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92" y="3428393"/>
            <a:ext cx="3086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18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xmlns="" id="{DC9BCE53-58D3-D746-946E-54EB1A9017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1898" y="897208"/>
            <a:ext cx="8678694" cy="9996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Indian Law and Order Commission (ILOC)</a:t>
            </a:r>
            <a:br>
              <a:rPr lang="en-US" sz="2800" dirty="0"/>
            </a:br>
            <a:r>
              <a:rPr lang="en-US" sz="2800" dirty="0"/>
              <a:t>Strengthening Tribal Justice Recommendations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xmlns="" id="{2CF541F8-B4E1-9E44-A651-A29976B3B98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690992" y="2362200"/>
            <a:ext cx="8229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Move to Federal base funding to achieve parity in tribal criminal justice systems with comparable off-reservation jurisdictions, funding to be equally available to Tribes in PL 280 jurisdictions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Consolidate all federal Indian country justice services in a single agency within DOJ </a:t>
            </a:r>
          </a:p>
        </p:txBody>
      </p:sp>
      <p:sp>
        <p:nvSpPr>
          <p:cNvPr id="62467" name="Slide Number Placeholder 1">
            <a:extLst>
              <a:ext uri="{FF2B5EF4-FFF2-40B4-BE49-F238E27FC236}">
                <a16:creationId xmlns:a16="http://schemas.microsoft.com/office/drawing/2014/main" xmlns="" id="{639680A5-98A6-CB4F-9B6C-19A084DEC887}"/>
              </a:ext>
            </a:extLst>
          </p:cNvPr>
          <p:cNvSpPr txBox="1">
            <a:spLocks/>
          </p:cNvSpPr>
          <p:nvPr/>
        </p:nvSpPr>
        <p:spPr bwMode="auto">
          <a:xfrm>
            <a:off x="10058400" y="6400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B4A60F-039E-C749-893F-F5EACC9E26E9}" type="slidenum">
              <a:rPr lang="en-US" altLang="en-US" sz="1200" b="1">
                <a:solidFill>
                  <a:schemeClr val="bg1"/>
                </a:solidFill>
              </a:rPr>
              <a:pPr eaLnBrk="1" hangingPunct="1"/>
              <a:t>14</a:t>
            </a:fld>
            <a:endParaRPr lang="en-US" altLang="en-US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xmlns="" id="{DC9BCE53-58D3-D746-946E-54EB1A9017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1898" y="741565"/>
            <a:ext cx="8678694" cy="9996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Indian Law and Order Commission (ILOC)</a:t>
            </a:r>
            <a:br>
              <a:rPr lang="en-US" sz="2800" dirty="0"/>
            </a:br>
            <a:r>
              <a:rPr lang="en-US" sz="2800" dirty="0"/>
              <a:t>Intergovernmental Cooperation Recommendations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xmlns="" id="{2CF541F8-B4E1-9E44-A651-A29976B3B98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690992" y="2362200"/>
            <a:ext cx="8229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Improve federal law enforcement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deputization</a:t>
            </a:r>
            <a:r>
              <a:rPr lang="en-US" altLang="en-US" sz="2400" dirty="0">
                <a:ea typeface="ＭＳ Ｐゴシック" panose="020B0600070205080204" pitchFamily="34" charset="-128"/>
              </a:rPr>
              <a:t> programs and incentivize cross-deputation among federal, state, and tribal agencies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This includes model Tribal-State agreements along with enhanced insurance coverage/risk management programs to enable cross-jurisdictional cooperation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Provide federal and state notification to Tribes at each stage of criminal justice proceedings to protect victims and enhance offender services, and vice-versa</a:t>
            </a:r>
          </a:p>
        </p:txBody>
      </p:sp>
      <p:sp>
        <p:nvSpPr>
          <p:cNvPr id="62467" name="Slide Number Placeholder 1">
            <a:extLst>
              <a:ext uri="{FF2B5EF4-FFF2-40B4-BE49-F238E27FC236}">
                <a16:creationId xmlns:a16="http://schemas.microsoft.com/office/drawing/2014/main" xmlns="" id="{639680A5-98A6-CB4F-9B6C-19A084DEC887}"/>
              </a:ext>
            </a:extLst>
          </p:cNvPr>
          <p:cNvSpPr txBox="1">
            <a:spLocks/>
          </p:cNvSpPr>
          <p:nvPr/>
        </p:nvSpPr>
        <p:spPr bwMode="auto">
          <a:xfrm>
            <a:off x="10058400" y="6400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B4A60F-039E-C749-893F-F5EACC9E26E9}" type="slidenum">
              <a:rPr lang="en-US" altLang="en-US" sz="1200" b="1">
                <a:solidFill>
                  <a:schemeClr val="bg1"/>
                </a:solidFill>
              </a:rPr>
              <a:pPr eaLnBrk="1" hangingPunct="1"/>
              <a:t>15</a:t>
            </a:fld>
            <a:endParaRPr lang="en-US" altLang="en-US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3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04173-C00D-3945-B621-FB06285B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 </a:t>
            </a:r>
            <a:br>
              <a:rPr lang="en-US" sz="2800" dirty="0"/>
            </a:br>
            <a:r>
              <a:rPr lang="en-US" sz="2800" dirty="0"/>
              <a:t>Captured Justice:  Native Nations and Public Law 280 (2012)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65676-0893-B64B-BD21-E40474F5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778540"/>
            <a:ext cx="11176000" cy="49530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Site visits to 17 reservations (mandatory and optional PL 280, non-PL 280, retroceded, excluded, </a:t>
            </a:r>
            <a:r>
              <a:rPr lang="en-US" sz="2400" dirty="0" err="1"/>
              <a:t>straddlers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Over 350 one-on-one interviews with </a:t>
            </a:r>
            <a:r>
              <a:rPr lang="en-US" altLang="x-none" sz="2400" dirty="0"/>
              <a:t>tribal members and officials, tribal/federal/state law enforcement and criminal justice personnel</a:t>
            </a:r>
          </a:p>
          <a:p>
            <a:endParaRPr lang="en-US" altLang="x-none" sz="2400" dirty="0"/>
          </a:p>
          <a:p>
            <a:r>
              <a:rPr lang="en-US" sz="2400" dirty="0"/>
              <a:t>Greater disparity in PL 280 jurisdictions between assessments of availability, quality, sensitivity of law enforcement by tribal vs. other respondents</a:t>
            </a:r>
          </a:p>
          <a:p>
            <a:endParaRPr lang="en-US" sz="2400" dirty="0"/>
          </a:p>
          <a:p>
            <a:r>
              <a:rPr lang="en-US" sz="2400" dirty="0"/>
              <a:t>Hypothesized explanation:  differences in accountability/legitimacy and resources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14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04173-C00D-3945-B621-FB06285B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 </a:t>
            </a:r>
            <a:br>
              <a:rPr lang="en-US" sz="2800" dirty="0"/>
            </a:br>
            <a:r>
              <a:rPr lang="en-US" sz="2800" dirty="0"/>
              <a:t>Captured Justice:  Native Nations and Public Law 280 (2012)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65676-0893-B64B-BD21-E40474F5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28" y="2362201"/>
            <a:ext cx="10983608" cy="4495799"/>
          </a:xfrm>
        </p:spPr>
        <p:txBody>
          <a:bodyPr/>
          <a:lstStyle/>
          <a:p>
            <a:r>
              <a:rPr lang="en-US" sz="2400" dirty="0"/>
              <a:t>We reviewed 16 agreements from PL 280 states, including 8 from Tribes in sample, and asked questions in interviews</a:t>
            </a:r>
          </a:p>
          <a:p>
            <a:endParaRPr lang="en-US" sz="2400" dirty="0"/>
          </a:p>
          <a:p>
            <a:r>
              <a:rPr lang="en-US" sz="2400" dirty="0"/>
              <a:t>We explored: Do cooperative policing agreements mitigate these concerns?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Distinguished two kinds of agreements</a:t>
            </a:r>
          </a:p>
          <a:p>
            <a:pPr lvl="1"/>
            <a:r>
              <a:rPr lang="en-US" sz="2000" dirty="0" err="1"/>
              <a:t>Deputization</a:t>
            </a:r>
            <a:r>
              <a:rPr lang="en-US" sz="2000" dirty="0"/>
              <a:t> agreements/MOUs</a:t>
            </a:r>
          </a:p>
          <a:p>
            <a:pPr lvl="1"/>
            <a:r>
              <a:rPr lang="en-US" sz="2000" dirty="0"/>
              <a:t>Law enforcement services agreements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Note other forms of cooperation sometimes established through state law (</a:t>
            </a:r>
            <a:r>
              <a:rPr lang="en-US" sz="2400" i="1" dirty="0"/>
              <a:t>e.g.</a:t>
            </a:r>
            <a:r>
              <a:rPr lang="en-US" sz="2400" dirty="0"/>
              <a:t>, state peace officer status) or federal law enforcement commissions</a:t>
            </a:r>
          </a:p>
        </p:txBody>
      </p:sp>
    </p:spTree>
    <p:extLst>
      <p:ext uri="{BB962C8B-B14F-4D97-AF65-F5344CB8AC3E}">
        <p14:creationId xmlns:p14="http://schemas.microsoft.com/office/powerpoint/2010/main" val="344103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04173-C00D-3945-B621-FB06285B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 </a:t>
            </a:r>
            <a:br>
              <a:rPr lang="en-US" sz="2800" dirty="0"/>
            </a:br>
            <a:r>
              <a:rPr lang="en-US" sz="2800" dirty="0" err="1"/>
              <a:t>Deputization</a:t>
            </a:r>
            <a:r>
              <a:rPr lang="en-US" sz="2800" dirty="0"/>
              <a:t> Agreements/MOUs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65676-0893-B64B-BD21-E40474F5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873" y="2274651"/>
            <a:ext cx="10983608" cy="4495799"/>
          </a:xfrm>
        </p:spPr>
        <p:txBody>
          <a:bodyPr/>
          <a:lstStyle/>
          <a:p>
            <a:r>
              <a:rPr lang="en-US" sz="2400" dirty="0"/>
              <a:t>Typical features</a:t>
            </a:r>
          </a:p>
          <a:p>
            <a:pPr lvl="1"/>
            <a:r>
              <a:rPr lang="en-US" sz="2000" dirty="0"/>
              <a:t>Enable POST-certified tribal officers to act as county officials enforcing state law </a:t>
            </a:r>
          </a:p>
          <a:p>
            <a:pPr lvl="1"/>
            <a:r>
              <a:rPr lang="en-US" sz="2000" dirty="0"/>
              <a:t>Tribal department may also have to meet state criteria</a:t>
            </a:r>
          </a:p>
          <a:p>
            <a:pPr lvl="1"/>
            <a:r>
              <a:rPr lang="en-US" sz="2000" dirty="0"/>
              <a:t>Tribal police enforcing state law are still tribal employees, and must be covered by insurance</a:t>
            </a:r>
          </a:p>
          <a:p>
            <a:pPr lvl="1"/>
            <a:r>
              <a:rPr lang="en-US" sz="2000" dirty="0"/>
              <a:t>Indemnification for claims related to conduct of other’s law enforcement officers</a:t>
            </a:r>
          </a:p>
          <a:p>
            <a:pPr lvl="1"/>
            <a:r>
              <a:rPr lang="en-US" sz="2000" dirty="0"/>
              <a:t>Sovereign immunity may be waived, usually only for actions to enforce agreement</a:t>
            </a:r>
          </a:p>
          <a:p>
            <a:pPr lvl="1"/>
            <a:r>
              <a:rPr lang="en-US" sz="2000" dirty="0"/>
              <a:t>Information-sharing and sharing of facilities</a:t>
            </a:r>
          </a:p>
          <a:p>
            <a:r>
              <a:rPr lang="en-US" sz="2400" dirty="0"/>
              <a:t>Topics usually not addressed</a:t>
            </a:r>
          </a:p>
          <a:p>
            <a:pPr lvl="1"/>
            <a:r>
              <a:rPr lang="en-US" sz="2000" dirty="0"/>
              <a:t>Enforcement of state law by tribal police outside Indian country</a:t>
            </a:r>
          </a:p>
          <a:p>
            <a:pPr lvl="1"/>
            <a:r>
              <a:rPr lang="en-US" sz="2000" dirty="0"/>
              <a:t>How services by deputized officers are paid for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296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04173-C00D-3945-B621-FB06285B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 </a:t>
            </a:r>
            <a:br>
              <a:rPr lang="en-US" sz="2800" dirty="0"/>
            </a:br>
            <a:r>
              <a:rPr lang="en-US" sz="2800" dirty="0"/>
              <a:t>Law Enforcement Services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65676-0893-B64B-BD21-E40474F5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1" y="2459477"/>
            <a:ext cx="10983608" cy="4495799"/>
          </a:xfrm>
        </p:spPr>
        <p:txBody>
          <a:bodyPr/>
          <a:lstStyle/>
          <a:p>
            <a:r>
              <a:rPr lang="en-US" sz="2400" dirty="0"/>
              <a:t>Typical features</a:t>
            </a:r>
          </a:p>
          <a:p>
            <a:pPr lvl="1"/>
            <a:r>
              <a:rPr lang="en-US" sz="2000" dirty="0"/>
              <a:t>Tribe without its own police department pays county to provide policing services</a:t>
            </a:r>
          </a:p>
          <a:p>
            <a:pPr lvl="1"/>
            <a:r>
              <a:rPr lang="en-US" sz="2000" dirty="0"/>
              <a:t>Agreement may require county to commit specified number of officers and perform specified duties beyond basics  (</a:t>
            </a:r>
            <a:r>
              <a:rPr lang="en-US" sz="2000" i="1" dirty="0"/>
              <a:t>e.g.</a:t>
            </a:r>
            <a:r>
              <a:rPr lang="en-US" sz="2000" dirty="0"/>
              <a:t>, neighborhood watch; mentoring youth)</a:t>
            </a:r>
          </a:p>
          <a:p>
            <a:pPr lvl="1"/>
            <a:r>
              <a:rPr lang="en-US" sz="2000" dirty="0"/>
              <a:t>Tribe may be empowered to participate in hiring and evaluation of assigned officers</a:t>
            </a:r>
          </a:p>
          <a:p>
            <a:pPr lvl="1"/>
            <a:r>
              <a:rPr lang="en-US" sz="2000" dirty="0"/>
              <a:t>Officers may be required to undertake cultural training</a:t>
            </a:r>
          </a:p>
          <a:p>
            <a:pPr lvl="1"/>
            <a:r>
              <a:rPr lang="en-US" sz="2000" dirty="0"/>
              <a:t>County must indemnify Tribe for actions of officers</a:t>
            </a:r>
          </a:p>
          <a:p>
            <a:r>
              <a:rPr lang="en-US" sz="2400" dirty="0"/>
              <a:t>Topics usually not addressed</a:t>
            </a:r>
          </a:p>
          <a:p>
            <a:pPr lvl="1"/>
            <a:r>
              <a:rPr lang="en-US" sz="2000" dirty="0"/>
              <a:t>How much of this service county was obliged to provide even without the agreement</a:t>
            </a:r>
          </a:p>
          <a:p>
            <a:pPr lvl="1"/>
            <a:r>
              <a:rPr lang="en-US" sz="2000" dirty="0"/>
              <a:t>Tribally-administered complaint process</a:t>
            </a:r>
          </a:p>
          <a:p>
            <a:pPr lvl="1"/>
            <a:r>
              <a:rPr lang="en-US" sz="2000" dirty="0"/>
              <a:t>Indian preference</a:t>
            </a:r>
          </a:p>
        </p:txBody>
      </p:sp>
    </p:spTree>
    <p:extLst>
      <p:ext uri="{BB962C8B-B14F-4D97-AF65-F5344CB8AC3E}">
        <p14:creationId xmlns:p14="http://schemas.microsoft.com/office/powerpoint/2010/main" val="421892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CC466-A9A0-684C-8058-3734E665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</a:t>
            </a:r>
            <a:br>
              <a:rPr lang="en-US" sz="2800" dirty="0"/>
            </a:br>
            <a:r>
              <a:rPr lang="en-US" sz="2800" dirty="0" err="1"/>
              <a:t>Deputization</a:t>
            </a:r>
            <a:r>
              <a:rPr lang="en-US" sz="2800" dirty="0"/>
              <a:t> Agreements/MOUs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7B3DE-14AE-8347-A1B2-1C06DBD67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6784" y="2235742"/>
            <a:ext cx="5380476" cy="4622258"/>
          </a:xfrm>
        </p:spPr>
        <p:txBody>
          <a:bodyPr/>
          <a:lstStyle/>
          <a:p>
            <a:r>
              <a:rPr lang="en-US" dirty="0"/>
              <a:t>Potential Benefits</a:t>
            </a:r>
          </a:p>
          <a:p>
            <a:pPr lvl="1"/>
            <a:r>
              <a:rPr lang="en-US" sz="2000" dirty="0"/>
              <a:t>Overcomes jurisdictional limitations/uncertainties; greater control over nonmembers</a:t>
            </a:r>
          </a:p>
          <a:p>
            <a:pPr lvl="1"/>
            <a:r>
              <a:rPr lang="en-US" sz="2000" dirty="0"/>
              <a:t>Increased police patrolling and responsiveness</a:t>
            </a:r>
          </a:p>
          <a:p>
            <a:pPr lvl="1"/>
            <a:r>
              <a:rPr lang="en-US" sz="2000" dirty="0"/>
              <a:t>Greater cultural compatibility</a:t>
            </a:r>
          </a:p>
          <a:p>
            <a:pPr lvl="1"/>
            <a:r>
              <a:rPr lang="en-US" sz="2000" dirty="0"/>
              <a:t>Reduced bias/police abuse</a:t>
            </a:r>
          </a:p>
          <a:p>
            <a:pPr lvl="1"/>
            <a:r>
              <a:rPr lang="en-US" sz="2000" dirty="0"/>
              <a:t>Economies of scale from shared resources</a:t>
            </a:r>
          </a:p>
          <a:p>
            <a:pPr lvl="1"/>
            <a:r>
              <a:rPr lang="en-US" sz="2000" dirty="0"/>
              <a:t>Augmented resources from feds</a:t>
            </a:r>
          </a:p>
          <a:p>
            <a:pPr lvl="1"/>
            <a:r>
              <a:rPr lang="en-US" sz="2000" dirty="0"/>
              <a:t>Improved interagency coordination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F232EC-3BF0-4644-BD16-2F7BA9339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5433" y="2245469"/>
            <a:ext cx="5354490" cy="4495799"/>
          </a:xfrm>
        </p:spPr>
        <p:txBody>
          <a:bodyPr/>
          <a:lstStyle/>
          <a:p>
            <a:r>
              <a:rPr lang="en-US" dirty="0"/>
              <a:t>Potential Concerns</a:t>
            </a:r>
          </a:p>
          <a:p>
            <a:pPr lvl="1"/>
            <a:r>
              <a:rPr lang="en-US" sz="2000" dirty="0"/>
              <a:t>POST requirements limit tribal hiring</a:t>
            </a:r>
          </a:p>
          <a:p>
            <a:pPr lvl="1"/>
            <a:r>
              <a:rPr lang="en-US" sz="2000" dirty="0"/>
              <a:t>Officers are still enforcing state law </a:t>
            </a:r>
          </a:p>
          <a:p>
            <a:pPr lvl="1"/>
            <a:r>
              <a:rPr lang="en-US" sz="2000" dirty="0"/>
              <a:t>Liability standards force tribal police to behave like state police</a:t>
            </a:r>
          </a:p>
          <a:p>
            <a:pPr lvl="1"/>
            <a:r>
              <a:rPr lang="en-US" sz="2000" dirty="0"/>
              <a:t>Tribe is subsidizing county, not receiving fines</a:t>
            </a:r>
          </a:p>
          <a:p>
            <a:pPr lvl="1"/>
            <a:r>
              <a:rPr lang="en-US" sz="2000" dirty="0"/>
              <a:t>Turnover in tribal police</a:t>
            </a:r>
          </a:p>
          <a:p>
            <a:pPr lvl="1"/>
            <a:r>
              <a:rPr lang="en-US" sz="2000" dirty="0"/>
              <a:t>Depends on local politics</a:t>
            </a:r>
          </a:p>
          <a:p>
            <a:pPr lvl="1"/>
            <a:r>
              <a:rPr lang="en-US" sz="2000" dirty="0"/>
              <a:t>May require state authorizing legislation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4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CC466-A9A0-684C-8058-3734E665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</a:t>
            </a:r>
            <a:br>
              <a:rPr lang="en-US" sz="2800" dirty="0"/>
            </a:br>
            <a:r>
              <a:rPr lang="en-US" sz="2800" dirty="0"/>
              <a:t>Law Enforcement Services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7B3DE-14AE-8347-A1B2-1C06DBD67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6784" y="2313563"/>
            <a:ext cx="5027084" cy="3724275"/>
          </a:xfrm>
        </p:spPr>
        <p:txBody>
          <a:bodyPr/>
          <a:lstStyle/>
          <a:p>
            <a:r>
              <a:rPr lang="en-US" dirty="0"/>
              <a:t>Potential Benefits</a:t>
            </a:r>
          </a:p>
          <a:p>
            <a:pPr lvl="1"/>
            <a:r>
              <a:rPr lang="en-US" sz="2000" dirty="0"/>
              <a:t>Increased police patrolling and responsiveness</a:t>
            </a:r>
          </a:p>
          <a:p>
            <a:pPr lvl="1"/>
            <a:r>
              <a:rPr lang="en-US" sz="2000" dirty="0"/>
              <a:t>Greater cultural compatibility</a:t>
            </a:r>
          </a:p>
          <a:p>
            <a:pPr lvl="1"/>
            <a:r>
              <a:rPr lang="en-US" sz="2000" dirty="0"/>
              <a:t>Reduced bias/police abuse</a:t>
            </a:r>
          </a:p>
          <a:p>
            <a:pPr lvl="1"/>
            <a:r>
              <a:rPr lang="en-US" sz="2000" dirty="0"/>
              <a:t>Enhanced services, such as preventive programs</a:t>
            </a:r>
          </a:p>
          <a:p>
            <a:pPr lvl="1"/>
            <a:r>
              <a:rPr lang="en-US" sz="2000" dirty="0"/>
              <a:t>Less costly than a separate tribal police department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F232EC-3BF0-4644-BD16-2F7BA9339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5433" y="2245469"/>
            <a:ext cx="5354490" cy="4495799"/>
          </a:xfrm>
        </p:spPr>
        <p:txBody>
          <a:bodyPr/>
          <a:lstStyle/>
          <a:p>
            <a:r>
              <a:rPr lang="en-US" dirty="0"/>
              <a:t>Potential Concerns</a:t>
            </a:r>
          </a:p>
          <a:p>
            <a:pPr lvl="1"/>
            <a:r>
              <a:rPr lang="en-US" sz="2000" dirty="0"/>
              <a:t>Costly, especially if Tribe is paying for services otherwise owed by county</a:t>
            </a:r>
          </a:p>
          <a:p>
            <a:pPr lvl="1"/>
            <a:r>
              <a:rPr lang="en-US" sz="2000" dirty="0"/>
              <a:t>Officers are still part of county system, required to follow county policies</a:t>
            </a:r>
          </a:p>
          <a:p>
            <a:pPr lvl="1"/>
            <a:r>
              <a:rPr lang="en-US" sz="2000" dirty="0"/>
              <a:t>Officers are still enforcing state law </a:t>
            </a:r>
          </a:p>
          <a:p>
            <a:pPr lvl="1"/>
            <a:r>
              <a:rPr lang="en-US" sz="2000" dirty="0"/>
              <a:t>Tribe is funding police but not receiving fines</a:t>
            </a:r>
          </a:p>
          <a:p>
            <a:pPr lvl="1"/>
            <a:r>
              <a:rPr lang="en-US" sz="2000" dirty="0"/>
              <a:t>May discourage creation of tribal police department</a:t>
            </a:r>
          </a:p>
          <a:p>
            <a:pPr lvl="1"/>
            <a:r>
              <a:rPr lang="en-US" sz="2000" dirty="0"/>
              <a:t>Absence of tribal law enforcement agency detracts from sovereignty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0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3531A-CEBE-E248-8CEB-0A66AF27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Research Findings:  </a:t>
            </a:r>
            <a:br>
              <a:rPr lang="en-US" sz="2800" dirty="0"/>
            </a:br>
            <a:r>
              <a:rPr lang="en-US" sz="2800" dirty="0"/>
              <a:t>Captured Justice:  Native Nations and Public Law 280 (2012)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81D847-0B52-6E43-A259-6C4DFD726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418" y="2663758"/>
            <a:ext cx="10257367" cy="3724275"/>
          </a:xfrm>
        </p:spPr>
        <p:txBody>
          <a:bodyPr/>
          <a:lstStyle/>
          <a:p>
            <a:r>
              <a:rPr lang="en-US" sz="2400" dirty="0"/>
              <a:t>Only 25% of reservation residents were satisfied with agreements</a:t>
            </a:r>
          </a:p>
          <a:p>
            <a:endParaRPr lang="en-US" sz="2400" dirty="0"/>
          </a:p>
          <a:p>
            <a:r>
              <a:rPr lang="en-US" sz="2400" dirty="0"/>
              <a:t>Nearly 50% of county-state law enforcement respondents were satisfied</a:t>
            </a:r>
          </a:p>
          <a:p>
            <a:endParaRPr lang="en-US" sz="2400" dirty="0"/>
          </a:p>
          <a:p>
            <a:r>
              <a:rPr lang="en-US" sz="2400" dirty="0"/>
              <a:t>Greatest concerns of reservation residents were threats to sovereignty, lack of tribal control,  and lack of respect for the Tribe</a:t>
            </a:r>
          </a:p>
        </p:txBody>
      </p:sp>
    </p:spTree>
    <p:extLst>
      <p:ext uri="{BB962C8B-B14F-4D97-AF65-F5344CB8AC3E}">
        <p14:creationId xmlns:p14="http://schemas.microsoft.com/office/powerpoint/2010/main" val="334934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090CF-A0AD-814B-90AD-BFFBF0B5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Indian Law and Order Commission (ILOC)</a:t>
            </a:r>
            <a:br>
              <a:rPr lang="en-US" sz="2800" dirty="0"/>
            </a:br>
            <a:r>
              <a:rPr lang="en-US" sz="2800" dirty="0"/>
              <a:t>A Roadmap for Making Native America Safer (2013)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65761-5D99-8145-AC6B-EB4030F87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516" y="2702669"/>
            <a:ext cx="10706956" cy="4369340"/>
          </a:xfrm>
        </p:spPr>
        <p:txBody>
          <a:bodyPr/>
          <a:lstStyle/>
          <a:p>
            <a:r>
              <a:rPr lang="en-US" sz="2400" dirty="0"/>
              <a:t>ILOC established by Tribal Law and Order Act (2010)</a:t>
            </a:r>
          </a:p>
          <a:p>
            <a:endParaRPr lang="en-US" sz="2400" dirty="0"/>
          </a:p>
          <a:p>
            <a:r>
              <a:rPr lang="en-US" sz="2400" dirty="0"/>
              <a:t>9 members – 3 appointed by President, 6 appointed by </a:t>
            </a:r>
            <a:r>
              <a:rPr lang="en-US" altLang="en-US" sz="2400" dirty="0"/>
              <a:t>Majority and Minority leadership of Congress </a:t>
            </a:r>
          </a:p>
          <a:p>
            <a:endParaRPr lang="en-US" altLang="en-US" sz="2400" dirty="0"/>
          </a:p>
          <a:p>
            <a:r>
              <a:rPr lang="en-US" altLang="en-US" sz="2400" dirty="0"/>
              <a:t>Held field hearings throughout Indian country and consulted with Tribal Advisory Board</a:t>
            </a:r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3809847"/>
      </p:ext>
    </p:extLst>
  </p:cSld>
  <p:clrMapOvr>
    <a:masterClrMapping/>
  </p:clrMapOvr>
</p:sld>
</file>

<file path=ppt/theme/theme1.xml><?xml version="1.0" encoding="utf-8"?>
<a:theme xmlns:a="http://schemas.openxmlformats.org/drawingml/2006/main" name="CG Background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 Background</Template>
  <TotalTime>2233</TotalTime>
  <Words>958</Words>
  <Application>Microsoft Macintosh PowerPoint</Application>
  <PresentationFormat>Custom</PresentationFormat>
  <Paragraphs>113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CG Background</vt:lpstr>
      <vt:lpstr>Public Law 280: Challenges and Opportunities for California Tribal Law Enforcement </vt:lpstr>
      <vt:lpstr>Research Findings:   Captured Justice:  Native Nations and Public Law 280 (2012)</vt:lpstr>
      <vt:lpstr>Research Findings:   Captured Justice:  Native Nations and Public Law 280 (2012)</vt:lpstr>
      <vt:lpstr>Research Findings:   Deputization Agreements/MOUs</vt:lpstr>
      <vt:lpstr>Research Findings:   Law Enforcement Services Agreements</vt:lpstr>
      <vt:lpstr>Research Findings:  Deputization Agreements/MOUs</vt:lpstr>
      <vt:lpstr>Research Findings:  Law Enforcement Services Agreements</vt:lpstr>
      <vt:lpstr>Research Findings:   Captured Justice:  Native Nations and Public Law 280 (2012)</vt:lpstr>
      <vt:lpstr>Indian Law and Order Commission (ILOC) A Roadmap for Making Native America Safer (2013)</vt:lpstr>
      <vt:lpstr>Indian Law and Order Commission (ILOC) A Roadmap for Making Native America Safer (2013)</vt:lpstr>
      <vt:lpstr>Indian Law and Order Commission (ILOC) Key Recommendation </vt:lpstr>
      <vt:lpstr>Indian Law and Order Commission (ILOC) Key Recommendation </vt:lpstr>
      <vt:lpstr>Indian Law and Order Commission (ILOC) Two Strategies</vt:lpstr>
      <vt:lpstr>Indian Law and Order Commission (ILOC) Strengthening Tribal Justice Recommendations</vt:lpstr>
      <vt:lpstr>Indian Law and Order Commission (ILOC) Intergovernmental Cooperation 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Carole Goldberg</dc:creator>
  <cp:lastModifiedBy>Loretta Miranda</cp:lastModifiedBy>
  <cp:revision>35</cp:revision>
  <dcterms:created xsi:type="dcterms:W3CDTF">2018-10-10T02:07:47Z</dcterms:created>
  <dcterms:modified xsi:type="dcterms:W3CDTF">2018-10-12T14:47:05Z</dcterms:modified>
</cp:coreProperties>
</file>