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96" r:id="rId2"/>
    <p:sldId id="295" r:id="rId3"/>
    <p:sldId id="299" r:id="rId4"/>
    <p:sldId id="288" r:id="rId5"/>
    <p:sldId id="298" r:id="rId6"/>
    <p:sldId id="259" r:id="rId7"/>
    <p:sldId id="285" r:id="rId8"/>
    <p:sldId id="276" r:id="rId9"/>
    <p:sldId id="275" r:id="rId10"/>
    <p:sldId id="270" r:id="rId11"/>
    <p:sldId id="278" r:id="rId12"/>
    <p:sldId id="279" r:id="rId13"/>
    <p:sldId id="283" r:id="rId14"/>
    <p:sldId id="300" r:id="rId15"/>
    <p:sldId id="272" r:id="rId16"/>
    <p:sldId id="274" r:id="rId17"/>
    <p:sldId id="261" r:id="rId18"/>
    <p:sldId id="301" r:id="rId19"/>
    <p:sldId id="264" r:id="rId20"/>
    <p:sldId id="262" r:id="rId21"/>
    <p:sldId id="303" r:id="rId22"/>
    <p:sldId id="284" r:id="rId23"/>
    <p:sldId id="302" r:id="rId24"/>
    <p:sldId id="304" r:id="rId25"/>
    <p:sldId id="305" r:id="rId26"/>
    <p:sldId id="306" r:id="rId27"/>
    <p:sldId id="307" r:id="rId28"/>
    <p:sldId id="308" r:id="rId29"/>
    <p:sldId id="309" r:id="rId30"/>
    <p:sldId id="289" r:id="rId31"/>
    <p:sldId id="277" r:id="rId32"/>
    <p:sldId id="280" r:id="rId33"/>
    <p:sldId id="281" r:id="rId34"/>
    <p:sldId id="268" r:id="rId35"/>
    <p:sldId id="269" r:id="rId36"/>
    <p:sldId id="290" r:id="rId37"/>
    <p:sldId id="310" r:id="rId38"/>
    <p:sldId id="313" r:id="rId39"/>
    <p:sldId id="282" r:id="rId40"/>
    <p:sldId id="291" r:id="rId41"/>
    <p:sldId id="29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6" d="100"/>
          <a:sy n="66" d="100"/>
        </p:scale>
        <p:origin x="676" y="30"/>
      </p:cViewPr>
      <p:guideLst/>
    </p:cSldViewPr>
  </p:slideViewPr>
  <p:notesTextViewPr>
    <p:cViewPr>
      <p:scale>
        <a:sx n="1" d="1"/>
        <a:sy n="1" d="1"/>
      </p:scale>
      <p:origin x="0" y="0"/>
    </p:cViewPr>
  </p:notesTextViewPr>
  <p:sorterViewPr>
    <p:cViewPr>
      <p:scale>
        <a:sx n="100" d="100"/>
        <a:sy n="100" d="100"/>
      </p:scale>
      <p:origin x="0" y="-167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2FF45-2FE2-4DBF-AD77-D70CF2C7D785}" type="datetimeFigureOut">
              <a:rPr lang="en-US" smtClean="0"/>
              <a:t>3/10/2022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5245C5-1B8B-46C9-8A7A-54D53442D958}" type="slidenum">
              <a:rPr lang="en-US" smtClean="0"/>
              <a:t>‹#›</a:t>
            </a:fld>
            <a:endParaRPr lang="en-US"/>
          </a:p>
        </p:txBody>
      </p:sp>
    </p:spTree>
    <p:extLst>
      <p:ext uri="{BB962C8B-B14F-4D97-AF65-F5344CB8AC3E}">
        <p14:creationId xmlns:p14="http://schemas.microsoft.com/office/powerpoint/2010/main" val="3184111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1921</a:t>
            </a:r>
            <a:endParaRPr lang="en-US" dirty="0"/>
          </a:p>
        </p:txBody>
      </p:sp>
      <p:sp>
        <p:nvSpPr>
          <p:cNvPr id="4" name="Slide Number Placeholder 3"/>
          <p:cNvSpPr>
            <a:spLocks noGrp="1"/>
          </p:cNvSpPr>
          <p:nvPr>
            <p:ph type="sldNum" sz="quarter" idx="10"/>
          </p:nvPr>
        </p:nvSpPr>
        <p:spPr/>
        <p:txBody>
          <a:bodyPr/>
          <a:lstStyle/>
          <a:p>
            <a:fld id="{8BA2AB5A-07F3-441B-9193-3D6217AD96FE}" type="slidenum">
              <a:rPr lang="en-US" smtClean="0"/>
              <a:t>38</a:t>
            </a:fld>
            <a:endParaRPr lang="en-US"/>
          </a:p>
        </p:txBody>
      </p:sp>
    </p:spTree>
    <p:extLst>
      <p:ext uri="{BB962C8B-B14F-4D97-AF65-F5344CB8AC3E}">
        <p14:creationId xmlns:p14="http://schemas.microsoft.com/office/powerpoint/2010/main" val="1292997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B6A85E-B8A8-4FA8-BDF8-E730224DC01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68065-20E7-41D7-A3A3-71D4EB1CA7EF}" type="slidenum">
              <a:rPr lang="en-US" smtClean="0"/>
              <a:t>‹#›</a:t>
            </a:fld>
            <a:endParaRPr lang="en-US"/>
          </a:p>
        </p:txBody>
      </p:sp>
    </p:spTree>
    <p:extLst>
      <p:ext uri="{BB962C8B-B14F-4D97-AF65-F5344CB8AC3E}">
        <p14:creationId xmlns:p14="http://schemas.microsoft.com/office/powerpoint/2010/main" val="780230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B6A85E-B8A8-4FA8-BDF8-E730224DC01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68065-20E7-41D7-A3A3-71D4EB1CA7EF}" type="slidenum">
              <a:rPr lang="en-US" smtClean="0"/>
              <a:t>‹#›</a:t>
            </a:fld>
            <a:endParaRPr lang="en-US"/>
          </a:p>
        </p:txBody>
      </p:sp>
    </p:spTree>
    <p:extLst>
      <p:ext uri="{BB962C8B-B14F-4D97-AF65-F5344CB8AC3E}">
        <p14:creationId xmlns:p14="http://schemas.microsoft.com/office/powerpoint/2010/main" val="557281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B6A85E-B8A8-4FA8-BDF8-E730224DC01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68065-20E7-41D7-A3A3-71D4EB1CA7EF}" type="slidenum">
              <a:rPr lang="en-US" smtClean="0"/>
              <a:t>‹#›</a:t>
            </a:fld>
            <a:endParaRPr lang="en-US"/>
          </a:p>
        </p:txBody>
      </p:sp>
    </p:spTree>
    <p:extLst>
      <p:ext uri="{BB962C8B-B14F-4D97-AF65-F5344CB8AC3E}">
        <p14:creationId xmlns:p14="http://schemas.microsoft.com/office/powerpoint/2010/main" val="265788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B6A85E-B8A8-4FA8-BDF8-E730224DC01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68065-20E7-41D7-A3A3-71D4EB1CA7EF}" type="slidenum">
              <a:rPr lang="en-US" smtClean="0"/>
              <a:t>‹#›</a:t>
            </a:fld>
            <a:endParaRPr lang="en-US"/>
          </a:p>
        </p:txBody>
      </p:sp>
    </p:spTree>
    <p:extLst>
      <p:ext uri="{BB962C8B-B14F-4D97-AF65-F5344CB8AC3E}">
        <p14:creationId xmlns:p14="http://schemas.microsoft.com/office/powerpoint/2010/main" val="55175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B6A85E-B8A8-4FA8-BDF8-E730224DC01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68065-20E7-41D7-A3A3-71D4EB1CA7EF}" type="slidenum">
              <a:rPr lang="en-US" smtClean="0"/>
              <a:t>‹#›</a:t>
            </a:fld>
            <a:endParaRPr lang="en-US"/>
          </a:p>
        </p:txBody>
      </p:sp>
    </p:spTree>
    <p:extLst>
      <p:ext uri="{BB962C8B-B14F-4D97-AF65-F5344CB8AC3E}">
        <p14:creationId xmlns:p14="http://schemas.microsoft.com/office/powerpoint/2010/main" val="1022827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B6A85E-B8A8-4FA8-BDF8-E730224DC013}"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68065-20E7-41D7-A3A3-71D4EB1CA7EF}" type="slidenum">
              <a:rPr lang="en-US" smtClean="0"/>
              <a:t>‹#›</a:t>
            </a:fld>
            <a:endParaRPr lang="en-US"/>
          </a:p>
        </p:txBody>
      </p:sp>
    </p:spTree>
    <p:extLst>
      <p:ext uri="{BB962C8B-B14F-4D97-AF65-F5344CB8AC3E}">
        <p14:creationId xmlns:p14="http://schemas.microsoft.com/office/powerpoint/2010/main" val="3816587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B6A85E-B8A8-4FA8-BDF8-E730224DC013}" type="datetimeFigureOut">
              <a:rPr lang="en-US" smtClean="0"/>
              <a:t>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468065-20E7-41D7-A3A3-71D4EB1CA7EF}" type="slidenum">
              <a:rPr lang="en-US" smtClean="0"/>
              <a:t>‹#›</a:t>
            </a:fld>
            <a:endParaRPr lang="en-US"/>
          </a:p>
        </p:txBody>
      </p:sp>
    </p:spTree>
    <p:extLst>
      <p:ext uri="{BB962C8B-B14F-4D97-AF65-F5344CB8AC3E}">
        <p14:creationId xmlns:p14="http://schemas.microsoft.com/office/powerpoint/2010/main" val="268339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B6A85E-B8A8-4FA8-BDF8-E730224DC013}" type="datetimeFigureOut">
              <a:rPr lang="en-US" smtClean="0"/>
              <a:t>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468065-20E7-41D7-A3A3-71D4EB1CA7EF}" type="slidenum">
              <a:rPr lang="en-US" smtClean="0"/>
              <a:t>‹#›</a:t>
            </a:fld>
            <a:endParaRPr lang="en-US"/>
          </a:p>
        </p:txBody>
      </p:sp>
    </p:spTree>
    <p:extLst>
      <p:ext uri="{BB962C8B-B14F-4D97-AF65-F5344CB8AC3E}">
        <p14:creationId xmlns:p14="http://schemas.microsoft.com/office/powerpoint/2010/main" val="1089509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B6A85E-B8A8-4FA8-BDF8-E730224DC013}" type="datetimeFigureOut">
              <a:rPr lang="en-US" smtClean="0"/>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468065-20E7-41D7-A3A3-71D4EB1CA7EF}" type="slidenum">
              <a:rPr lang="en-US" smtClean="0"/>
              <a:t>‹#›</a:t>
            </a:fld>
            <a:endParaRPr lang="en-US"/>
          </a:p>
        </p:txBody>
      </p:sp>
    </p:spTree>
    <p:extLst>
      <p:ext uri="{BB962C8B-B14F-4D97-AF65-F5344CB8AC3E}">
        <p14:creationId xmlns:p14="http://schemas.microsoft.com/office/powerpoint/2010/main" val="414687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B6A85E-B8A8-4FA8-BDF8-E730224DC013}"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68065-20E7-41D7-A3A3-71D4EB1CA7EF}" type="slidenum">
              <a:rPr lang="en-US" smtClean="0"/>
              <a:t>‹#›</a:t>
            </a:fld>
            <a:endParaRPr lang="en-US"/>
          </a:p>
        </p:txBody>
      </p:sp>
    </p:spTree>
    <p:extLst>
      <p:ext uri="{BB962C8B-B14F-4D97-AF65-F5344CB8AC3E}">
        <p14:creationId xmlns:p14="http://schemas.microsoft.com/office/powerpoint/2010/main" val="522433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B6A85E-B8A8-4FA8-BDF8-E730224DC013}"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68065-20E7-41D7-A3A3-71D4EB1CA7EF}" type="slidenum">
              <a:rPr lang="en-US" smtClean="0"/>
              <a:t>‹#›</a:t>
            </a:fld>
            <a:endParaRPr lang="en-US"/>
          </a:p>
        </p:txBody>
      </p:sp>
    </p:spTree>
    <p:extLst>
      <p:ext uri="{BB962C8B-B14F-4D97-AF65-F5344CB8AC3E}">
        <p14:creationId xmlns:p14="http://schemas.microsoft.com/office/powerpoint/2010/main" val="2864351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6A85E-B8A8-4FA8-BDF8-E730224DC013}" type="datetimeFigureOut">
              <a:rPr lang="en-US" smtClean="0"/>
              <a:t>3/10/2022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68065-20E7-41D7-A3A3-71D4EB1CA7EF}" type="slidenum">
              <a:rPr lang="en-US" smtClean="0"/>
              <a:t>‹#›</a:t>
            </a:fld>
            <a:endParaRPr lang="en-US"/>
          </a:p>
        </p:txBody>
      </p:sp>
    </p:spTree>
    <p:extLst>
      <p:ext uri="{BB962C8B-B14F-4D97-AF65-F5344CB8AC3E}">
        <p14:creationId xmlns:p14="http://schemas.microsoft.com/office/powerpoint/2010/main" val="1779699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1414" y="0"/>
            <a:ext cx="4669171" cy="6858000"/>
          </a:xfrm>
          <a:prstGeom prst="rect">
            <a:avLst/>
          </a:prstGeom>
        </p:spPr>
      </p:pic>
    </p:spTree>
    <p:extLst>
      <p:ext uri="{BB962C8B-B14F-4D97-AF65-F5344CB8AC3E}">
        <p14:creationId xmlns:p14="http://schemas.microsoft.com/office/powerpoint/2010/main" val="39202514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6147" y="0"/>
            <a:ext cx="5259705" cy="6858000"/>
          </a:xfrm>
          <a:prstGeom prst="rect">
            <a:avLst/>
          </a:prstGeom>
        </p:spPr>
      </p:pic>
    </p:spTree>
    <p:extLst>
      <p:ext uri="{BB962C8B-B14F-4D97-AF65-F5344CB8AC3E}">
        <p14:creationId xmlns:p14="http://schemas.microsoft.com/office/powerpoint/2010/main" val="30510607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692" y="0"/>
            <a:ext cx="8440615" cy="6858000"/>
          </a:xfrm>
          <a:prstGeom prst="rect">
            <a:avLst/>
          </a:prstGeom>
        </p:spPr>
      </p:pic>
    </p:spTree>
    <p:extLst>
      <p:ext uri="{BB962C8B-B14F-4D97-AF65-F5344CB8AC3E}">
        <p14:creationId xmlns:p14="http://schemas.microsoft.com/office/powerpoint/2010/main" val="27183570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660" y="909587"/>
            <a:ext cx="8040680" cy="5038826"/>
          </a:xfrm>
          <a:prstGeom prst="rect">
            <a:avLst/>
          </a:prstGeom>
        </p:spPr>
      </p:pic>
    </p:spTree>
    <p:extLst>
      <p:ext uri="{BB962C8B-B14F-4D97-AF65-F5344CB8AC3E}">
        <p14:creationId xmlns:p14="http://schemas.microsoft.com/office/powerpoint/2010/main" val="15810935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67"/>
          <a:stretch/>
        </p:blipFill>
        <p:spPr bwMode="auto">
          <a:xfrm>
            <a:off x="911296" y="9624"/>
            <a:ext cx="10467135" cy="68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19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5222" y="871105"/>
            <a:ext cx="39211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594" y="2196668"/>
            <a:ext cx="4798952" cy="3212522"/>
          </a:xfrm>
          <a:prstGeom prst="rect">
            <a:avLst/>
          </a:prstGeom>
        </p:spPr>
      </p:pic>
      <p:sp>
        <p:nvSpPr>
          <p:cNvPr id="3" name="Title 2"/>
          <p:cNvSpPr>
            <a:spLocks noGrp="1"/>
          </p:cNvSpPr>
          <p:nvPr>
            <p:ph type="title"/>
          </p:nvPr>
        </p:nvSpPr>
        <p:spPr>
          <a:xfrm>
            <a:off x="599594" y="365125"/>
            <a:ext cx="6374459" cy="1325563"/>
          </a:xfrm>
        </p:spPr>
        <p:txBody>
          <a:bodyPr/>
          <a:lstStyle/>
          <a:p>
            <a:r>
              <a:rPr lang="en-US" dirty="0" smtClean="0">
                <a:latin typeface="Adobe Caslon Pro" panose="0205050205050A020403" pitchFamily="18" charset="0"/>
              </a:rPr>
              <a:t>Oil &amp; Gas</a:t>
            </a:r>
            <a:endParaRPr lang="en-US" dirty="0">
              <a:latin typeface="Adobe Caslon Pro" panose="0205050205050A020403" pitchFamily="18" charset="0"/>
            </a:endParaRPr>
          </a:p>
        </p:txBody>
      </p:sp>
      <p:pic>
        <p:nvPicPr>
          <p:cNvPr id="21506" name="Picture 2" descr="https://images-na.ssl-images-amazon.com/images/I/51XZVG17SAL._SX329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747" y="871105"/>
            <a:ext cx="359176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328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997" y="0"/>
            <a:ext cx="10020005" cy="6858000"/>
          </a:xfrm>
          <a:prstGeom prst="rect">
            <a:avLst/>
          </a:prstGeom>
        </p:spPr>
      </p:pic>
    </p:spTree>
    <p:extLst>
      <p:ext uri="{BB962C8B-B14F-4D97-AF65-F5344CB8AC3E}">
        <p14:creationId xmlns:p14="http://schemas.microsoft.com/office/powerpoint/2010/main" val="2519194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824" y="0"/>
            <a:ext cx="8910351" cy="6858000"/>
          </a:xfrm>
          <a:prstGeom prst="rect">
            <a:avLst/>
          </a:prstGeom>
        </p:spPr>
      </p:pic>
    </p:spTree>
    <p:extLst>
      <p:ext uri="{BB962C8B-B14F-4D97-AF65-F5344CB8AC3E}">
        <p14:creationId xmlns:p14="http://schemas.microsoft.com/office/powerpoint/2010/main" val="2888155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71" y="1568917"/>
            <a:ext cx="3883955" cy="3883955"/>
          </a:xfrm>
          <a:prstGeom prst="rect">
            <a:avLst/>
          </a:prstGeom>
        </p:spPr>
      </p:pic>
      <p:pic>
        <p:nvPicPr>
          <p:cNvPr id="3" name="Picture 2" descr="http://serc.carleton.edu/images/research_education/nativelands/Miner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153" y="1568917"/>
            <a:ext cx="5564604" cy="388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015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139825"/>
            <a:ext cx="57150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314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navajo pictorial r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315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8853" y="402534"/>
            <a:ext cx="4354349" cy="3265762"/>
          </a:xfrm>
          <a:prstGeom prst="rect">
            <a:avLst/>
          </a:prstGeom>
        </p:spPr>
      </p:pic>
      <p:pic>
        <p:nvPicPr>
          <p:cNvPr id="1026" name="Picture 2" descr="Durango Transit_full system.JPG Opens in new win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7075" y="790160"/>
            <a:ext cx="5228207" cy="22549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dow Rock, AZ air photo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7339" y="3310490"/>
            <a:ext cx="2913684" cy="29136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 Years Ago, Two Iconic Films Featured Monument Vall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772" y="3920986"/>
            <a:ext cx="4069558" cy="2713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714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avajo Nation bets on coal (Betting on coal) — High Country News – Know the  W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089"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678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1525" y="857250"/>
            <a:ext cx="39560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150" y="857250"/>
            <a:ext cx="32781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917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DSC_013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4008"/>
            <a:ext cx="12192000" cy="816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557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6789" y="857250"/>
            <a:ext cx="77184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144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smtClean="0">
                <a:latin typeface="Adobe Caslon Pro" panose="0205050205050A020403" pitchFamily="18" charset="0"/>
              </a:rPr>
              <a:t>Pushing for Control</a:t>
            </a:r>
          </a:p>
        </p:txBody>
      </p:sp>
      <p:sp>
        <p:nvSpPr>
          <p:cNvPr id="3" name="Text Placeholder 2"/>
          <p:cNvSpPr>
            <a:spLocks noGrp="1"/>
          </p:cNvSpPr>
          <p:nvPr>
            <p:ph type="body" idx="1"/>
          </p:nvPr>
        </p:nvSpPr>
        <p:spPr/>
        <p:txBody>
          <a:bodyPr/>
          <a:lstStyle/>
          <a:p>
            <a:pPr>
              <a:defRPr/>
            </a:pPr>
            <a:r>
              <a:rPr lang="en-US" dirty="0" smtClean="0">
                <a:latin typeface="Adobe Caslon Pro" panose="0205050205050A020403" pitchFamily="18" charset="0"/>
              </a:rPr>
              <a:t>External and Internal Conflicts</a:t>
            </a:r>
            <a:endParaRPr lang="en-US" dirty="0">
              <a:latin typeface="Adobe Caslon Pro" panose="0205050205050A020403" pitchFamily="18" charset="0"/>
            </a:endParaRPr>
          </a:p>
        </p:txBody>
      </p:sp>
    </p:spTree>
    <p:extLst>
      <p:ext uri="{BB962C8B-B14F-4D97-AF65-F5344CB8AC3E}">
        <p14:creationId xmlns:p14="http://schemas.microsoft.com/office/powerpoint/2010/main" val="21911070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8" descr="Chief Peter MacDona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33401"/>
            <a:ext cx="40386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10" descr="Resultado de imagen para peter macdonald navaj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533401"/>
            <a:ext cx="36576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0600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Image result for peter macdonald navajo ri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961" y="0"/>
            <a:ext cx="116620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2598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alan balaran navaj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20" y="886691"/>
            <a:ext cx="8042563" cy="5361709"/>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https://newspaperarchive.com/window-rock-navajo-times-oct-28-2010-p-1-324613773-thumbn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6851" y="886691"/>
            <a:ext cx="3224934" cy="537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4848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harvard project indian american economic development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173081" y="245629"/>
            <a:ext cx="3087400" cy="3087400"/>
          </a:xfrm>
          <a:prstGeom prst="rect">
            <a:avLst/>
          </a:prstGeom>
        </p:spPr>
      </p:pic>
      <p:pic>
        <p:nvPicPr>
          <p:cNvPr id="35850" name="Picture 10" descr="Image result for adam smith wealth of n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711" y="818428"/>
            <a:ext cx="3109722" cy="5029201"/>
          </a:xfrm>
          <a:prstGeom prst="rect">
            <a:avLst/>
          </a:prstGeom>
          <a:noFill/>
          <a:extLst>
            <a:ext uri="{909E8E84-426E-40DD-AFC4-6F175D3DCCD1}">
              <a14:hiddenFill xmlns:a14="http://schemas.microsoft.com/office/drawing/2010/main">
                <a:solidFill>
                  <a:srgbClr val="FFFFFF"/>
                </a:solidFill>
              </a14:hiddenFill>
            </a:ext>
          </a:extLst>
        </p:spPr>
      </p:pic>
      <p:pic>
        <p:nvPicPr>
          <p:cNvPr id="35852" name="Picture 12" descr="Image result for douglass north institu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9860" y="234949"/>
            <a:ext cx="2413000" cy="3615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9543449" y="234949"/>
            <a:ext cx="2332761" cy="3615878"/>
          </a:xfrm>
          <a:prstGeom prst="rect">
            <a:avLst/>
          </a:prstGeom>
        </p:spPr>
      </p:pic>
      <p:pic>
        <p:nvPicPr>
          <p:cNvPr id="35854" name="Picture 14" descr="Image result for robert miller indian economic developm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436" y="3516168"/>
            <a:ext cx="1960737" cy="29648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6872" y="4031766"/>
            <a:ext cx="3658794" cy="2449275"/>
          </a:xfrm>
          <a:prstGeom prst="rect">
            <a:avLst/>
          </a:prstGeom>
        </p:spPr>
      </p:pic>
    </p:spTree>
    <p:extLst>
      <p:ext uri="{BB962C8B-B14F-4D97-AF65-F5344CB8AC3E}">
        <p14:creationId xmlns:p14="http://schemas.microsoft.com/office/powerpoint/2010/main" val="20042563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Challenges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4373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049" y="0"/>
            <a:ext cx="10325528" cy="6858000"/>
          </a:xfrm>
          <a:prstGeom prst="rect">
            <a:avLst/>
          </a:prstGeom>
        </p:spPr>
      </p:pic>
    </p:spTree>
    <p:extLst>
      <p:ext uri="{BB962C8B-B14F-4D97-AF65-F5344CB8AC3E}">
        <p14:creationId xmlns:p14="http://schemas.microsoft.com/office/powerpoint/2010/main" val="38831491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022" y="1208436"/>
            <a:ext cx="8687956" cy="444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023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14264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0553" y="0"/>
            <a:ext cx="4590893" cy="6858000"/>
          </a:xfrm>
          <a:prstGeom prst="rect">
            <a:avLst/>
          </a:prstGeom>
        </p:spPr>
      </p:pic>
    </p:spTree>
    <p:extLst>
      <p:ext uri="{BB962C8B-B14F-4D97-AF65-F5344CB8AC3E}">
        <p14:creationId xmlns:p14="http://schemas.microsoft.com/office/powerpoint/2010/main" val="9636762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666" y="0"/>
            <a:ext cx="10244667" cy="6858000"/>
          </a:xfrm>
          <a:prstGeom prst="rect">
            <a:avLst/>
          </a:prstGeom>
        </p:spPr>
      </p:pic>
    </p:spTree>
    <p:extLst>
      <p:ext uri="{BB962C8B-B14F-4D97-AF65-F5344CB8AC3E}">
        <p14:creationId xmlns:p14="http://schemas.microsoft.com/office/powerpoint/2010/main" val="32602070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wclstaff\My Documents\Research\Desert Rock\Power Pl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235" y="1016267"/>
            <a:ext cx="42910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Photos | Dine-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410" y="87425"/>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hotos | Dine-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410" y="3507118"/>
            <a:ext cx="4762500" cy="3291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650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al stacks at Navajo Generating Station in Arizona demolish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1" y="0"/>
            <a:ext cx="121906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3554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5" y="627017"/>
            <a:ext cx="12196295" cy="4741817"/>
          </a:xfrm>
          <a:prstGeom prst="rect">
            <a:avLst/>
          </a:prstGeom>
        </p:spPr>
      </p:pic>
      <p:sp>
        <p:nvSpPr>
          <p:cNvPr id="7" name="TextBox 6"/>
          <p:cNvSpPr txBox="1"/>
          <p:nvPr/>
        </p:nvSpPr>
        <p:spPr>
          <a:xfrm>
            <a:off x="2723634" y="5852160"/>
            <a:ext cx="6744732" cy="523220"/>
          </a:xfrm>
          <a:prstGeom prst="rect">
            <a:avLst/>
          </a:prstGeom>
          <a:noFill/>
        </p:spPr>
        <p:txBody>
          <a:bodyPr wrap="none" rtlCol="0">
            <a:spAutoFit/>
          </a:bodyPr>
          <a:lstStyle/>
          <a:p>
            <a:r>
              <a:rPr lang="en-US" sz="2800" dirty="0" smtClean="0">
                <a:latin typeface="Adobe Caslon Pro" panose="0205050205050A020403" pitchFamily="18" charset="0"/>
              </a:rPr>
              <a:t>Local government and space for development</a:t>
            </a:r>
            <a:endParaRPr lang="en-US" sz="2800" dirty="0">
              <a:latin typeface="Adobe Caslon Pro" panose="0205050205050A020403" pitchFamily="18" charset="0"/>
            </a:endParaRPr>
          </a:p>
        </p:txBody>
      </p:sp>
    </p:spTree>
    <p:extLst>
      <p:ext uri="{BB962C8B-B14F-4D97-AF65-F5344CB8AC3E}">
        <p14:creationId xmlns:p14="http://schemas.microsoft.com/office/powerpoint/2010/main" val="3524343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9" y="457200"/>
            <a:ext cx="2028568" cy="1600200"/>
          </a:xfrm>
        </p:spPr>
        <p:txBody>
          <a:bodyPr/>
          <a:lstStyle/>
          <a:p>
            <a:r>
              <a:rPr lang="en-US" dirty="0" smtClean="0">
                <a:latin typeface="Adobe Caslon Pro" panose="0205050205050A020403" pitchFamily="18" charset="0"/>
              </a:rPr>
              <a:t>Land Reform</a:t>
            </a:r>
            <a:endParaRPr lang="en-US" dirty="0">
              <a:latin typeface="Adobe Caslon Pro" panose="0205050205050A020403" pitchFamily="18" charset="0"/>
            </a:endParaRPr>
          </a:p>
        </p:txBody>
      </p:sp>
      <p:sp>
        <p:nvSpPr>
          <p:cNvPr id="5" name="Picture Placeholder 4"/>
          <p:cNvSpPr>
            <a:spLocks noGrp="1"/>
          </p:cNvSpPr>
          <p:nvPr>
            <p:ph type="pic" idx="1"/>
          </p:nvPr>
        </p:nvSpPr>
        <p:spPr/>
      </p:sp>
      <p:sp>
        <p:nvSpPr>
          <p:cNvPr id="6" name="Text Placeholder 5"/>
          <p:cNvSpPr>
            <a:spLocks noGrp="1"/>
          </p:cNvSpPr>
          <p:nvPr>
            <p:ph type="body" sz="half" idx="2"/>
          </p:nvPr>
        </p:nvSpPr>
        <p:spPr>
          <a:xfrm>
            <a:off x="839789" y="2057400"/>
            <a:ext cx="2028568" cy="3811588"/>
          </a:xfrm>
        </p:spPr>
        <p:txBody>
          <a:bodyPr/>
          <a:lstStyle/>
          <a:p>
            <a:r>
              <a:rPr lang="en-US" dirty="0" smtClean="0">
                <a:latin typeface="Adobe Caslon Pro" panose="0205050205050A020403" pitchFamily="18" charset="0"/>
              </a:rPr>
              <a:t>Phase I: </a:t>
            </a:r>
          </a:p>
          <a:p>
            <a:r>
              <a:rPr lang="en-US" dirty="0" err="1" smtClean="0">
                <a:latin typeface="Adobe Caslon Pro" panose="0205050205050A020403" pitchFamily="18" charset="0"/>
              </a:rPr>
              <a:t>Homesite</a:t>
            </a:r>
            <a:r>
              <a:rPr lang="en-US" dirty="0" smtClean="0">
                <a:latin typeface="Adobe Caslon Pro" panose="0205050205050A020403" pitchFamily="18" charset="0"/>
              </a:rPr>
              <a:t> Leases</a:t>
            </a:r>
            <a:endParaRPr lang="en-US" dirty="0">
              <a:latin typeface="Adobe Caslon Pro" panose="0205050205050A020403" pitchFamily="18" charset="0"/>
            </a:endParaRPr>
          </a:p>
        </p:txBody>
      </p:sp>
      <p:pic>
        <p:nvPicPr>
          <p:cNvPr id="3" name="Picture 2"/>
          <p:cNvPicPr>
            <a:picLocks noChangeAspect="1"/>
          </p:cNvPicPr>
          <p:nvPr/>
        </p:nvPicPr>
        <p:blipFill>
          <a:blip r:embed="rId2"/>
          <a:stretch>
            <a:fillRect/>
          </a:stretch>
        </p:blipFill>
        <p:spPr>
          <a:xfrm>
            <a:off x="2869944" y="263236"/>
            <a:ext cx="8483856" cy="6274688"/>
          </a:xfrm>
          <a:prstGeom prst="rect">
            <a:avLst/>
          </a:prstGeom>
        </p:spPr>
      </p:pic>
    </p:spTree>
    <p:extLst>
      <p:ext uri="{BB962C8B-B14F-4D97-AF65-F5344CB8AC3E}">
        <p14:creationId xmlns:p14="http://schemas.microsoft.com/office/powerpoint/2010/main" val="10430080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9599" y="0"/>
            <a:ext cx="5396512"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818" y="2344882"/>
            <a:ext cx="6017490" cy="4513118"/>
          </a:xfrm>
          <a:prstGeom prst="rect">
            <a:avLst/>
          </a:prstGeom>
        </p:spPr>
      </p:pic>
      <p:sp>
        <p:nvSpPr>
          <p:cNvPr id="5" name="Title 4"/>
          <p:cNvSpPr>
            <a:spLocks noGrp="1"/>
          </p:cNvSpPr>
          <p:nvPr>
            <p:ph type="title"/>
          </p:nvPr>
        </p:nvSpPr>
        <p:spPr>
          <a:xfrm>
            <a:off x="838200" y="365125"/>
            <a:ext cx="5382491" cy="1782330"/>
          </a:xfrm>
        </p:spPr>
        <p:txBody>
          <a:bodyPr>
            <a:normAutofit fontScale="90000"/>
          </a:bodyPr>
          <a:lstStyle/>
          <a:p>
            <a:r>
              <a:rPr lang="en-US" dirty="0" smtClean="0">
                <a:latin typeface="Adobe Caslon Pro" panose="0205050205050A020403" pitchFamily="18" charset="0"/>
              </a:rPr>
              <a:t>No Easy Answers: Exploitation, Change, and Survival</a:t>
            </a:r>
            <a:endParaRPr lang="en-US" dirty="0">
              <a:latin typeface="Adobe Caslon Pro" panose="0205050205050A020403" pitchFamily="18" charset="0"/>
            </a:endParaRPr>
          </a:p>
        </p:txBody>
      </p:sp>
    </p:spTree>
    <p:extLst>
      <p:ext uri="{BB962C8B-B14F-4D97-AF65-F5344CB8AC3E}">
        <p14:creationId xmlns:p14="http://schemas.microsoft.com/office/powerpoint/2010/main" val="8500848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395" y="0"/>
            <a:ext cx="9144000" cy="6858000"/>
          </a:xfrm>
          <a:prstGeom prst="rect">
            <a:avLst/>
          </a:prstGeom>
        </p:spPr>
      </p:pic>
      <p:sp>
        <p:nvSpPr>
          <p:cNvPr id="3" name="TextBox 2"/>
          <p:cNvSpPr txBox="1"/>
          <p:nvPr/>
        </p:nvSpPr>
        <p:spPr>
          <a:xfrm rot="16200000">
            <a:off x="-2246243" y="2887318"/>
            <a:ext cx="6096541" cy="923330"/>
          </a:xfrm>
          <a:prstGeom prst="rect">
            <a:avLst/>
          </a:prstGeom>
          <a:noFill/>
        </p:spPr>
        <p:txBody>
          <a:bodyPr wrap="none" rtlCol="0">
            <a:spAutoFit/>
          </a:bodyPr>
          <a:lstStyle/>
          <a:p>
            <a:r>
              <a:rPr lang="en-US" sz="5400" dirty="0" smtClean="0">
                <a:latin typeface="Century Schoolbook" panose="02040604050505020304" pitchFamily="18" charset="0"/>
              </a:rPr>
              <a:t>Use Requirement?</a:t>
            </a:r>
            <a:endParaRPr lang="en-US" sz="5400" dirty="0">
              <a:latin typeface="Century Schoolbook" panose="02040604050505020304" pitchFamily="18" charset="0"/>
            </a:endParaRPr>
          </a:p>
        </p:txBody>
      </p:sp>
      <p:sp>
        <p:nvSpPr>
          <p:cNvPr id="4" name="TextBox 3"/>
          <p:cNvSpPr txBox="1"/>
          <p:nvPr/>
        </p:nvSpPr>
        <p:spPr>
          <a:xfrm rot="5400000">
            <a:off x="8637085" y="3064566"/>
            <a:ext cx="5596404" cy="923330"/>
          </a:xfrm>
          <a:prstGeom prst="rect">
            <a:avLst/>
          </a:prstGeom>
          <a:noFill/>
        </p:spPr>
        <p:txBody>
          <a:bodyPr wrap="none" rtlCol="0">
            <a:spAutoFit/>
          </a:bodyPr>
          <a:lstStyle/>
          <a:p>
            <a:r>
              <a:rPr lang="en-US" sz="5400" dirty="0" smtClean="0">
                <a:latin typeface="Century Schoolbook" panose="02040604050505020304" pitchFamily="18" charset="0"/>
              </a:rPr>
              <a:t>Use it or Lose it?</a:t>
            </a:r>
            <a:endParaRPr lang="en-US" sz="5400" dirty="0">
              <a:latin typeface="Century Schoolbook" panose="02040604050505020304" pitchFamily="18" charset="0"/>
            </a:endParaRPr>
          </a:p>
        </p:txBody>
      </p:sp>
    </p:spTree>
    <p:extLst>
      <p:ext uri="{BB962C8B-B14F-4D97-AF65-F5344CB8AC3E}">
        <p14:creationId xmlns:p14="http://schemas.microsoft.com/office/powerpoint/2010/main" val="2530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imre sut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 y="0"/>
            <a:ext cx="3171825" cy="47529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jessica shoemaker art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578" y="2671137"/>
            <a:ext cx="3721656" cy="418686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ygsna.sites.yale.edu/sites/default/files/1398088533844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2988" y="-431051"/>
            <a:ext cx="6434867" cy="4826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3900" y="3775984"/>
            <a:ext cx="4725070" cy="3138293"/>
          </a:xfrm>
          <a:prstGeom prst="rect">
            <a:avLst/>
          </a:prstGeom>
        </p:spPr>
      </p:pic>
      <p:pic>
        <p:nvPicPr>
          <p:cNvPr id="7176" name="Picture 8" descr="Image result for sarah krakof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2786" y="3986148"/>
            <a:ext cx="4342008" cy="298440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result for robert miller as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1731" y="0"/>
            <a:ext cx="4453859" cy="29692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drew Curley (@wahgraphy) | Twit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2930" y="3269980"/>
            <a:ext cx="3609070" cy="360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72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6475" y="0"/>
            <a:ext cx="4554940" cy="6858000"/>
          </a:xfrm>
          <a:prstGeom prst="rect">
            <a:avLst/>
          </a:prstGeom>
        </p:spPr>
      </p:pic>
      <p:sp>
        <p:nvSpPr>
          <p:cNvPr id="3" name="Title 2"/>
          <p:cNvSpPr>
            <a:spLocks noGrp="1"/>
          </p:cNvSpPr>
          <p:nvPr>
            <p:ph type="title"/>
          </p:nvPr>
        </p:nvSpPr>
        <p:spPr>
          <a:xfrm>
            <a:off x="839788" y="457200"/>
            <a:ext cx="5153049" cy="1600200"/>
          </a:xfrm>
        </p:spPr>
        <p:txBody>
          <a:bodyPr>
            <a:normAutofit/>
          </a:bodyPr>
          <a:lstStyle/>
          <a:p>
            <a:pPr algn="ctr"/>
            <a:r>
              <a:rPr lang="en-US" dirty="0" smtClean="0">
                <a:latin typeface="Adobe Caslon Pro" panose="0205050205050A020403" pitchFamily="18" charset="0"/>
              </a:rPr>
              <a:t>Empowerment and the Limits of Locally-Driven Growth</a:t>
            </a:r>
            <a:endParaRPr lang="en-US" dirty="0">
              <a:latin typeface="Adobe Caslon Pro" panose="0205050205050A020403" pitchFamily="18" charset="0"/>
            </a:endParaRPr>
          </a:p>
        </p:txBody>
      </p:sp>
      <p:sp>
        <p:nvSpPr>
          <p:cNvPr id="5" name="Text Placeholder 4"/>
          <p:cNvSpPr>
            <a:spLocks noGrp="1"/>
          </p:cNvSpPr>
          <p:nvPr>
            <p:ph type="body" sz="half" idx="2"/>
          </p:nvPr>
        </p:nvSpPr>
        <p:spPr>
          <a:xfrm>
            <a:off x="839788" y="2335236"/>
            <a:ext cx="5153048" cy="3533751"/>
          </a:xfrm>
        </p:spPr>
        <p:txBody>
          <a:bodyPr>
            <a:normAutofit fontScale="92500" lnSpcReduction="10000"/>
          </a:bodyPr>
          <a:lstStyle/>
          <a:p>
            <a:r>
              <a:rPr lang="en-US" sz="2400" dirty="0" smtClean="0">
                <a:latin typeface="Adobe Caslon Pro" panose="0205050205050A020403" pitchFamily="18" charset="0"/>
              </a:rPr>
              <a:t>Eminent Domain</a:t>
            </a:r>
          </a:p>
          <a:p>
            <a:r>
              <a:rPr lang="en-US" sz="2400" dirty="0" smtClean="0">
                <a:latin typeface="Adobe Caslon Pro" panose="0205050205050A020403" pitchFamily="18" charset="0"/>
              </a:rPr>
              <a:t>Deference for Local Decisions</a:t>
            </a:r>
          </a:p>
          <a:p>
            <a:r>
              <a:rPr lang="en-US" sz="2400" dirty="0" smtClean="0">
                <a:latin typeface="Adobe Caslon Pro" panose="0205050205050A020403" pitchFamily="18" charset="0"/>
              </a:rPr>
              <a:t>Townships?</a:t>
            </a:r>
          </a:p>
          <a:p>
            <a:r>
              <a:rPr lang="en-US" sz="2400" dirty="0" smtClean="0">
                <a:latin typeface="Adobe Caslon Pro" panose="0205050205050A020403" pitchFamily="18" charset="0"/>
              </a:rPr>
              <a:t>Local Choices and National Governance?</a:t>
            </a:r>
          </a:p>
          <a:p>
            <a:endParaRPr lang="en-US" sz="2400" dirty="0">
              <a:latin typeface="Adobe Caslon Pro" panose="0205050205050A020403" pitchFamily="18" charset="0"/>
            </a:endParaRPr>
          </a:p>
          <a:p>
            <a:r>
              <a:rPr lang="en-US" sz="2400" dirty="0" smtClean="0">
                <a:latin typeface="Adobe Caslon Pro" panose="0205050205050A020403" pitchFamily="18" charset="0"/>
              </a:rPr>
              <a:t>Capacity</a:t>
            </a:r>
          </a:p>
          <a:p>
            <a:r>
              <a:rPr lang="en-US" sz="2400" dirty="0" smtClean="0">
                <a:latin typeface="Adobe Caslon Pro" panose="0205050205050A020403" pitchFamily="18" charset="0"/>
              </a:rPr>
              <a:t>Vision</a:t>
            </a:r>
          </a:p>
          <a:p>
            <a:r>
              <a:rPr lang="en-US" sz="2400" dirty="0" err="1" smtClean="0">
                <a:latin typeface="Adobe Caslon Pro" panose="0205050205050A020403" pitchFamily="18" charset="0"/>
              </a:rPr>
              <a:t>NIMBYism</a:t>
            </a:r>
            <a:endParaRPr lang="en-US" sz="2400" dirty="0" smtClean="0">
              <a:latin typeface="Adobe Caslon Pro" panose="0205050205050A020403" pitchFamily="18" charset="0"/>
            </a:endParaRPr>
          </a:p>
          <a:p>
            <a:r>
              <a:rPr lang="en-US" sz="2400" dirty="0" smtClean="0">
                <a:latin typeface="Adobe Caslon Pro" panose="0205050205050A020403" pitchFamily="18" charset="0"/>
              </a:rPr>
              <a:t>Political Conflicts</a:t>
            </a:r>
          </a:p>
          <a:p>
            <a:endParaRPr lang="en-US" sz="2400" dirty="0">
              <a:latin typeface="Adobe Caslon Pro" panose="0205050205050A020403" pitchFamily="18" charset="0"/>
            </a:endParaRPr>
          </a:p>
        </p:txBody>
      </p:sp>
    </p:spTree>
    <p:extLst>
      <p:ext uri="{BB962C8B-B14F-4D97-AF65-F5344CB8AC3E}">
        <p14:creationId xmlns:p14="http://schemas.microsoft.com/office/powerpoint/2010/main" val="42100740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33046" y="4389120"/>
            <a:ext cx="3066757" cy="2308324"/>
          </a:xfrm>
          <a:prstGeom prst="rect">
            <a:avLst/>
          </a:prstGeom>
          <a:noFill/>
        </p:spPr>
        <p:txBody>
          <a:bodyPr wrap="square" rtlCol="0">
            <a:spAutoFit/>
          </a:bodyPr>
          <a:lstStyle/>
          <a:p>
            <a:pPr marL="44450">
              <a:defRPr/>
            </a:pPr>
            <a:r>
              <a:rPr lang="en-US" dirty="0">
                <a:solidFill>
                  <a:schemeClr val="bg1"/>
                </a:solidFill>
                <a:latin typeface="Adobe Caslon Pro" panose="0205050205050A020403" pitchFamily="18" charset="0"/>
              </a:rPr>
              <a:t>Ezra Rosser</a:t>
            </a:r>
          </a:p>
          <a:p>
            <a:pPr marL="44450">
              <a:defRPr/>
            </a:pPr>
            <a:r>
              <a:rPr lang="en-US" dirty="0">
                <a:solidFill>
                  <a:schemeClr val="bg1"/>
                </a:solidFill>
                <a:latin typeface="Adobe Caslon Pro" panose="0205050205050A020403" pitchFamily="18" charset="0"/>
              </a:rPr>
              <a:t>American University Washington College of Law</a:t>
            </a:r>
          </a:p>
          <a:p>
            <a:pPr marL="44450">
              <a:defRPr/>
            </a:pPr>
            <a:r>
              <a:rPr lang="en-US" dirty="0">
                <a:solidFill>
                  <a:schemeClr val="bg1"/>
                </a:solidFill>
                <a:latin typeface="Adobe Caslon Pro" panose="0205050205050A020403" pitchFamily="18" charset="0"/>
              </a:rPr>
              <a:t>erosser@wcl.american.edu</a:t>
            </a:r>
          </a:p>
          <a:p>
            <a:pPr marL="44450">
              <a:defRPr/>
            </a:pPr>
            <a:r>
              <a:rPr lang="en-US" dirty="0">
                <a:solidFill>
                  <a:schemeClr val="bg1"/>
                </a:solidFill>
                <a:latin typeface="Adobe Caslon Pro" panose="0205050205050A020403" pitchFamily="18" charset="0"/>
              </a:rPr>
              <a:t>(202) </a:t>
            </a:r>
            <a:r>
              <a:rPr lang="en-US" dirty="0" smtClean="0">
                <a:solidFill>
                  <a:schemeClr val="bg1"/>
                </a:solidFill>
                <a:latin typeface="Adobe Caslon Pro" panose="0205050205050A020403" pitchFamily="18" charset="0"/>
              </a:rPr>
              <a:t>274-4064</a:t>
            </a:r>
          </a:p>
          <a:p>
            <a:pPr marL="44450">
              <a:defRPr/>
            </a:pPr>
            <a:r>
              <a:rPr lang="en-US" dirty="0" smtClean="0">
                <a:solidFill>
                  <a:schemeClr val="bg1"/>
                </a:solidFill>
                <a:latin typeface="Adobe Caslon Pro" panose="0205050205050A020403" pitchFamily="18" charset="0"/>
              </a:rPr>
              <a:t>http</a:t>
            </a:r>
            <a:r>
              <a:rPr lang="en-US" dirty="0">
                <a:solidFill>
                  <a:schemeClr val="bg1"/>
                </a:solidFill>
                <a:latin typeface="Adobe Caslon Pro" panose="0205050205050A020403" pitchFamily="18" charset="0"/>
              </a:rPr>
              <a:t>://www.wcl.american.edu/faculty/rosser</a:t>
            </a:r>
          </a:p>
          <a:p>
            <a:endParaRPr lang="en-US" dirty="0">
              <a:solidFill>
                <a:schemeClr val="bg1"/>
              </a:solidFill>
            </a:endParaRPr>
          </a:p>
        </p:txBody>
      </p:sp>
      <p:sp>
        <p:nvSpPr>
          <p:cNvPr id="3" name="TextBox 2"/>
          <p:cNvSpPr txBox="1"/>
          <p:nvPr/>
        </p:nvSpPr>
        <p:spPr>
          <a:xfrm>
            <a:off x="8046079" y="762013"/>
            <a:ext cx="3387121" cy="2862322"/>
          </a:xfrm>
          <a:prstGeom prst="rect">
            <a:avLst/>
          </a:prstGeom>
          <a:noFill/>
        </p:spPr>
        <p:txBody>
          <a:bodyPr wrap="square" rtlCol="0">
            <a:spAutoFit/>
          </a:bodyPr>
          <a:lstStyle/>
          <a:p>
            <a:r>
              <a:rPr lang="en-US" sz="9000" dirty="0" smtClean="0">
                <a:solidFill>
                  <a:schemeClr val="bg1"/>
                </a:solidFill>
                <a:latin typeface="Adobe Caslon Pro" panose="0205050205050A020403" pitchFamily="18" charset="0"/>
              </a:rPr>
              <a:t>Thank You</a:t>
            </a:r>
            <a:endParaRPr lang="en-US" sz="9000" dirty="0">
              <a:solidFill>
                <a:schemeClr val="bg1"/>
              </a:solidFill>
              <a:latin typeface="Adobe Caslon Pro" panose="0205050205050A0204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3447" y="0"/>
            <a:ext cx="4554940" cy="6858000"/>
          </a:xfrm>
          <a:prstGeom prst="rect">
            <a:avLst/>
          </a:prstGeom>
        </p:spPr>
      </p:pic>
    </p:spTree>
    <p:extLst>
      <p:ext uri="{BB962C8B-B14F-4D97-AF65-F5344CB8AC3E}">
        <p14:creationId xmlns:p14="http://schemas.microsoft.com/office/powerpoint/2010/main" val="891102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ia-map-indian-reservations-us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7071" y="1219200"/>
            <a:ext cx="6924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7427" y="2009775"/>
            <a:ext cx="22002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0510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896" y="0"/>
            <a:ext cx="10196208" cy="6858000"/>
          </a:xfrm>
          <a:prstGeom prst="rect">
            <a:avLst/>
          </a:prstGeom>
        </p:spPr>
      </p:pic>
    </p:spTree>
    <p:extLst>
      <p:ext uri="{BB962C8B-B14F-4D97-AF65-F5344CB8AC3E}">
        <p14:creationId xmlns:p14="http://schemas.microsoft.com/office/powerpoint/2010/main" val="1313599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981200" y="6665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a:solidFill>
                  <a:schemeClr val="tx2"/>
                </a:solidFill>
                <a:latin typeface="Georgia" panose="02040502050405020303" pitchFamily="18" charset="0"/>
              </a:rPr>
              <a:t>Economic Situation</a:t>
            </a:r>
          </a:p>
        </p:txBody>
      </p:sp>
      <p:sp>
        <p:nvSpPr>
          <p:cNvPr id="7171" name="Rectangle 3"/>
          <p:cNvSpPr>
            <a:spLocks noChangeArrowheads="1"/>
          </p:cNvSpPr>
          <p:nvPr/>
        </p:nvSpPr>
        <p:spPr bwMode="auto">
          <a:xfrm>
            <a:off x="1981200" y="203815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3200" dirty="0">
                <a:latin typeface="Georgia" panose="02040502050405020303" pitchFamily="18" charset="0"/>
              </a:rPr>
              <a:t>	“The first Americans—the Indians—are the most deprived and most isolated minority group in our nation.  On virtually every scale of measurement—employment, income, education, health—the condition of the Indian people ranks at the bottom.” </a:t>
            </a:r>
          </a:p>
          <a:p>
            <a:pPr lvl="4" eaLnBrk="1" hangingPunct="1">
              <a:spcBef>
                <a:spcPct val="20000"/>
              </a:spcBef>
              <a:buFontTx/>
              <a:buChar char="–"/>
            </a:pPr>
            <a:r>
              <a:rPr lang="en-US" altLang="en-US" sz="2800" dirty="0">
                <a:latin typeface="Georgia" panose="02040502050405020303" pitchFamily="18" charset="0"/>
              </a:rPr>
              <a:t>President Nixon, 1970 </a:t>
            </a:r>
          </a:p>
        </p:txBody>
      </p:sp>
    </p:spTree>
    <p:extLst>
      <p:ext uri="{BB962C8B-B14F-4D97-AF65-F5344CB8AC3E}">
        <p14:creationId xmlns:p14="http://schemas.microsoft.com/office/powerpoint/2010/main" val="429733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0553" y="0"/>
            <a:ext cx="4590893" cy="6858000"/>
          </a:xfrm>
          <a:prstGeom prst="rect">
            <a:avLst/>
          </a:prstGeom>
        </p:spPr>
      </p:pic>
    </p:spTree>
    <p:extLst>
      <p:ext uri="{BB962C8B-B14F-4D97-AF65-F5344CB8AC3E}">
        <p14:creationId xmlns:p14="http://schemas.microsoft.com/office/powerpoint/2010/main" val="2371412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1770" y="1706118"/>
            <a:ext cx="6728460" cy="3445764"/>
          </a:xfrm>
          <a:prstGeom prst="rect">
            <a:avLst/>
          </a:prstGeom>
        </p:spPr>
      </p:pic>
    </p:spTree>
    <p:extLst>
      <p:ext uri="{BB962C8B-B14F-4D97-AF65-F5344CB8AC3E}">
        <p14:creationId xmlns:p14="http://schemas.microsoft.com/office/powerpoint/2010/main" val="1650326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1113</TotalTime>
  <Words>136</Words>
  <Application>Microsoft Office PowerPoint</Application>
  <PresentationFormat>Widescreen</PresentationFormat>
  <Paragraphs>32</Paragraphs>
  <Slides>41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Adobe Caslon Pro</vt:lpstr>
      <vt:lpstr>Arial</vt:lpstr>
      <vt:lpstr>Calibri</vt:lpstr>
      <vt:lpstr>Calibri Light</vt:lpstr>
      <vt:lpstr>Century Schoolbook</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Oil &amp; Gas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Pushing for Control</vt:lpstr>
      <vt:lpstr>PowerPoint Presentation</vt:lpstr>
      <vt:lpstr>PowerPoint Presentation</vt:lpstr>
      <vt:lpstr>PowerPoint Presentation</vt:lpstr>
      <vt:lpstr>PowerPoint Presentation</vt:lpstr>
      <vt:lpstr>Ongoing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Reform</vt:lpstr>
      <vt:lpstr>No Easy Answers: Exploitation, Change, and Survival</vt:lpstr>
      <vt:lpstr>PowerPoint Presentation</vt:lpstr>
      <vt:lpstr>Empowerment and the Limits of Locally-Driven Growth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Regaining Control of Navajo Land</dc:title>
  <dc:creator>Ezra Rosser</dc:creator>
  <cp:lastModifiedBy>Ezra Rosser</cp:lastModifiedBy>
  <cp:revision>22</cp:revision>
  <dcterms:created xsi:type="dcterms:W3CDTF">2021-04-01T14:48:42Z</dcterms:created>
  <dcterms:modified xsi:type="dcterms:W3CDTF">2022-03-10T21:38:11Z</dcterms:modified>
</cp:coreProperties>
</file>